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4" r:id="rId2"/>
    <p:sldMasterId id="2147483666" r:id="rId3"/>
  </p:sldMasterIdLst>
  <p:notesMasterIdLst>
    <p:notesMasterId r:id="rId37"/>
  </p:notesMasterIdLst>
  <p:sldIdLst>
    <p:sldId id="256" r:id="rId4"/>
    <p:sldId id="257" r:id="rId5"/>
    <p:sldId id="395" r:id="rId6"/>
    <p:sldId id="272" r:id="rId7"/>
    <p:sldId id="397" r:id="rId8"/>
    <p:sldId id="274" r:id="rId9"/>
    <p:sldId id="275" r:id="rId10"/>
    <p:sldId id="370" r:id="rId11"/>
    <p:sldId id="277" r:id="rId12"/>
    <p:sldId id="278" r:id="rId13"/>
    <p:sldId id="279" r:id="rId14"/>
    <p:sldId id="371" r:id="rId15"/>
    <p:sldId id="268" r:id="rId16"/>
    <p:sldId id="383" r:id="rId17"/>
    <p:sldId id="280" r:id="rId18"/>
    <p:sldId id="271" r:id="rId19"/>
    <p:sldId id="372" r:id="rId20"/>
    <p:sldId id="379" r:id="rId21"/>
    <p:sldId id="380" r:id="rId22"/>
    <p:sldId id="381" r:id="rId23"/>
    <p:sldId id="292" r:id="rId24"/>
    <p:sldId id="393" r:id="rId25"/>
    <p:sldId id="394" r:id="rId26"/>
    <p:sldId id="260" r:id="rId27"/>
    <p:sldId id="261" r:id="rId28"/>
    <p:sldId id="263" r:id="rId29"/>
    <p:sldId id="264" r:id="rId30"/>
    <p:sldId id="265" r:id="rId31"/>
    <p:sldId id="282" r:id="rId32"/>
    <p:sldId id="390" r:id="rId33"/>
    <p:sldId id="382" r:id="rId34"/>
    <p:sldId id="269" r:id="rId35"/>
    <p:sldId id="270" r:id="rId36"/>
  </p:sldIdLst>
  <p:sldSz cx="9144000" cy="5143500" type="screen16x9"/>
  <p:notesSz cx="10018713" cy="6884988"/>
  <p:embeddedFontLst>
    <p:embeddedFont>
      <p:font typeface="Bell MT" panose="02020503060305020303" pitchFamily="18" charset="0"/>
      <p:regular r:id="rId38"/>
      <p:bold r:id="rId39"/>
      <p:italic r:id="rId40"/>
    </p:embeddedFont>
    <p:embeddedFont>
      <p:font typeface="Noto Sans Symbols" panose="020B0604020202020204" charset="0"/>
      <p:regular r:id="rId41"/>
      <p:bold r:id="rId42"/>
      <p:italic r:id="rId43"/>
      <p:bold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Trebuchet MS" panose="020B060302020202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jWLNXk8dHtNFyJRPWUtKVED7mg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4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24"/>
  </p:normalViewPr>
  <p:slideViewPr>
    <p:cSldViewPr snapToGrid="0">
      <p:cViewPr varScale="1">
        <p:scale>
          <a:sx n="107" d="100"/>
          <a:sy n="107" d="100"/>
        </p:scale>
        <p:origin x="754" y="67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91050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165" tIns="108165" rIns="108165" bIns="10816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91050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>
          <a:extLst>
            <a:ext uri="{FF2B5EF4-FFF2-40B4-BE49-F238E27FC236}">
              <a16:creationId xmlns:a16="http://schemas.microsoft.com/office/drawing/2014/main" id="{42A7B4D6-8D30-35EF-6A19-C335B9A3C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:notes">
            <a:extLst>
              <a:ext uri="{FF2B5EF4-FFF2-40B4-BE49-F238E27FC236}">
                <a16:creationId xmlns:a16="http://schemas.microsoft.com/office/drawing/2014/main" id="{84210913-56E0-D8EB-C3DF-24397EEF87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6:notes">
            <a:extLst>
              <a:ext uri="{FF2B5EF4-FFF2-40B4-BE49-F238E27FC236}">
                <a16:creationId xmlns:a16="http://schemas.microsoft.com/office/drawing/2014/main" id="{FDA14B0A-B471-067C-634F-5BCD69CABC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Sur fiche FFR = formation par les CD responsabilité formateur d’arbitre</a:t>
            </a:r>
            <a:endParaRPr dirty="0"/>
          </a:p>
        </p:txBody>
      </p:sp>
      <p:sp>
        <p:nvSpPr>
          <p:cNvPr id="238" name="Google Shape;238;p16:notes">
            <a:extLst>
              <a:ext uri="{FF2B5EF4-FFF2-40B4-BE49-F238E27FC236}">
                <a16:creationId xmlns:a16="http://schemas.microsoft.com/office/drawing/2014/main" id="{39F58A5A-1A2A-49A0-B67E-13076EB6410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303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Manu  </a:t>
            </a:r>
            <a:r>
              <a:rPr lang="fr-FR" dirty="0" err="1"/>
              <a:t>Experimentation</a:t>
            </a:r>
            <a:r>
              <a:rPr lang="fr-FR" dirty="0"/>
              <a:t> bassin Valentinois phase 1   +  Chasubles Educ</a:t>
            </a:r>
            <a:endParaRPr dirty="0"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5802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5" name="Google Shape;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91050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4" name="Google Shape;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91050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0" name="Google Shape;1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91050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10" name="Google Shape;1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91050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2" name="Google Shape;1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91050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Manu</a:t>
            </a:r>
            <a:endParaRPr dirty="0"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7705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5" name="Google Shape;1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0" name="Google Shape;1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91050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76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M12 T2 4 mains  -  M8 M10  T2  2 mains</a:t>
            </a:r>
            <a:endParaRPr dirty="0"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1025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32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3594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6054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2970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1001872" y="3270353"/>
            <a:ext cx="8014970" cy="3098245"/>
          </a:xfrm>
          <a:prstGeom prst="rect">
            <a:avLst/>
          </a:prstGeom>
        </p:spPr>
        <p:txBody>
          <a:bodyPr spcFirstLastPara="1" wrap="square" lIns="108165" tIns="108165" rIns="108165" bIns="10816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ctrTitle"/>
          </p:nvPr>
        </p:nvSpPr>
        <p:spPr>
          <a:xfrm>
            <a:off x="864209" y="1454277"/>
            <a:ext cx="7415580" cy="83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2769235" y="3289553"/>
            <a:ext cx="3605529" cy="98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0BC234-D7A8-42E9-84D9-B1ECE22C3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471D64-A004-4248-A7DC-4526DFC14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3F4690-A673-4C04-83DB-3E6A5559A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B031E9-A743-4B07-AE95-7558C309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B133-53AE-4ABC-9028-05BD6BA95594}" type="datetimeFigureOut">
              <a:rPr lang="fr-FR" smtClean="0"/>
              <a:pPr/>
              <a:t>07/09/2025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CF4DB4-DC35-4C54-8297-C0B729E8F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879BFD-250E-4F85-A2AB-AED81644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D55A-34D9-4C05-A99E-F01595F242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94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FF90BC-F8E8-4A95-954D-5D84E17A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DBA03A-3AAD-40DD-B31C-06A77F8EC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F7564D-B24A-48F5-969D-DA20D94ED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54E3700-AA76-4CB7-8681-935296D1D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CA029C-3D37-456C-B6FC-4A16C8EE80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56B13C7-8E62-4D62-A036-B9A3D677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B133-53AE-4ABC-9028-05BD6BA95594}" type="datetimeFigureOut">
              <a:rPr lang="fr-FR" smtClean="0"/>
              <a:pPr/>
              <a:t>07/09/2025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41E5291-907F-462E-A3EC-D43F484C1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2F6274-2EE7-49F4-884E-3245CF8C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D55A-34D9-4C05-A99E-F01595F242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546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7BF5B8-4BC5-4D3A-8F28-3808DDD98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EA3F5BC-F671-48C5-A126-34E0EADC6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B133-53AE-4ABC-9028-05BD6BA95594}" type="datetimeFigureOut">
              <a:rPr lang="fr-FR" smtClean="0"/>
              <a:pPr/>
              <a:t>07/09/2025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4BD218-166C-445A-8400-9279F6484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4E1EB8-753C-42C7-B098-B9C5458C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D55A-34D9-4C05-A99E-F01595F242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51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D6BDD1B-1A37-4F76-9DB6-BE400E15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B133-53AE-4ABC-9028-05BD6BA95594}" type="datetimeFigureOut">
              <a:rPr lang="fr-FR" smtClean="0"/>
              <a:pPr/>
              <a:t>07/09/2025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6F40DC-757F-4D04-8542-F6263752F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F8D969-D863-4995-842B-230F425A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D55A-34D9-4C05-A99E-F01595F242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004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9BCAC7-7BE8-473E-966F-848819940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59694C-C0B2-4658-8CEB-B59E4A628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7BEB61-712F-464B-8BCC-350BA9C37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E238B5-E648-45EF-A867-A89DACC3F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B133-53AE-4ABC-9028-05BD6BA95594}" type="datetimeFigureOut">
              <a:rPr lang="fr-FR" smtClean="0"/>
              <a:pPr/>
              <a:t>07/09/2025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716468-9CFB-4CF4-9B70-511A5D8A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A846D4-28A7-4DE4-8A94-ABFD0C67C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D55A-34D9-4C05-A99E-F01595F242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440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934BB-9D17-41FF-8BF8-FA157974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E69BCD0-E984-48A2-8FFC-8482B9937A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1C34AE-0F77-4A87-9362-88713C974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640CC5-3F49-4CB9-9C2D-BBA4A1D29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B133-53AE-4ABC-9028-05BD6BA95594}" type="datetimeFigureOut">
              <a:rPr lang="fr-FR" smtClean="0"/>
              <a:pPr/>
              <a:t>07/09/2025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F1D7EC-9604-4788-918A-857609483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490422-DB61-494D-BA62-4F15C397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D55A-34D9-4C05-A99E-F01595F242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238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38B1CD-8F37-4336-BF0E-69CAD96FC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601D60-7DDF-46DE-B05E-9B46DEBBA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A47BCC-C60B-44B9-8859-8F7ACE35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B133-53AE-4ABC-9028-05BD6BA95594}" type="datetimeFigureOut">
              <a:rPr lang="fr-FR" smtClean="0"/>
              <a:pPr/>
              <a:t>07/09/2025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B31E6-7EDA-4825-8B5C-33E02C17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AFC4F4-A4E3-41E4-96F3-80E9DA44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D55A-34D9-4C05-A99E-F01595F242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500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5891AEF-D0F4-42A2-A172-D42C3B0301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5680087-17AB-4258-B77D-33F594691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6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303A85-1684-4C83-B4EC-514CE46A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B133-53AE-4ABC-9028-05BD6BA95594}" type="datetimeFigureOut">
              <a:rPr lang="fr-FR" smtClean="0"/>
              <a:pPr/>
              <a:t>07/09/2025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D30E36-907D-4123-8556-1C999C37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02276-24D4-45EF-9B30-8F2410393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D55A-34D9-4C05-A99E-F01595F242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930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074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Font typeface="Arial"/>
              <a:buNone/>
              <a:defRPr sz="2100" b="1" i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9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85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3408298" y="2009394"/>
            <a:ext cx="2327402" cy="57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676655" y="2068067"/>
            <a:ext cx="7790688" cy="132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9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604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623889" y="1282306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1"/>
              <a:buNone/>
              <a:defRPr sz="1351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266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17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None/>
              <a:defRPr sz="1351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629842" y="1878807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None/>
              <a:defRPr sz="1351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4"/>
          </p:nvPr>
        </p:nvSpPr>
        <p:spPr>
          <a:xfrm>
            <a:off x="4629151" y="1878807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741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re seul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121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5655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151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1"/>
              <a:buNone/>
              <a:defRPr sz="105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1"/>
              <a:buNone/>
              <a:defRPr sz="75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1"/>
              <a:buNone/>
              <a:defRPr sz="75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1"/>
              <a:buNone/>
              <a:defRPr sz="75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1"/>
              <a:buNone/>
              <a:defRPr sz="75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1"/>
              <a:buNone/>
              <a:defRPr sz="75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1"/>
              <a:buNone/>
              <a:defRPr sz="751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926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151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1"/>
              <a:buNone/>
              <a:defRPr sz="105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1"/>
              <a:buNone/>
              <a:defRPr sz="75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1"/>
              <a:buNone/>
              <a:defRPr sz="75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1"/>
              <a:buNone/>
              <a:defRPr sz="75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1"/>
              <a:buNone/>
              <a:defRPr sz="75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1"/>
              <a:buNone/>
              <a:defRPr sz="75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1"/>
              <a:buNone/>
              <a:defRPr sz="751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5192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2940249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529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 rot="5400000">
            <a:off x="5350074" y="1467448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7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38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3408298" y="2009394"/>
            <a:ext cx="2327402" cy="57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3408298" y="2009394"/>
            <a:ext cx="2327402" cy="57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181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F84563-0C14-4165-969E-B2D9C49A4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E7D591-2DBD-41CB-BBD8-3BEED1677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74392C-2600-4417-8D3D-F3177B49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B133-53AE-4ABC-9028-05BD6BA95594}" type="datetimeFigureOut">
              <a:rPr lang="fr-FR" smtClean="0"/>
              <a:pPr/>
              <a:t>07/09/2025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4C98CA-19AB-490A-AD9D-16ED499F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E57602-E021-457D-AAE9-FC0C12CC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D55A-34D9-4C05-A99E-F01595F242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53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7F127-B801-4C60-AAE4-175686F70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0FB697-CBED-426F-9F65-8150715D8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2D4AA1-3CC9-4F17-8045-343FB373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B133-53AE-4ABC-9028-05BD6BA95594}" type="datetimeFigureOut">
              <a:rPr lang="fr-FR" smtClean="0"/>
              <a:pPr/>
              <a:t>07/09/2025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A77936-4688-40BF-A444-6E467BDB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A5BD6B-167F-4AD7-AEC8-2AA5C6FA9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D55A-34D9-4C05-A99E-F01595F242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570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53005D-FC06-4E01-97A1-280198248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E1145A-C535-489D-8C91-7A14EFD62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149CD0-B30C-44B6-B136-F60F720E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B133-53AE-4ABC-9028-05BD6BA95594}" type="datetimeFigureOut">
              <a:rPr lang="fr-FR" smtClean="0"/>
              <a:pPr/>
              <a:t>07/09/2025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11F85F-AD6D-44D4-A8C2-6AA8AF93E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E6EEBE-3C57-4620-8E6B-D0893C2B4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D55A-34D9-4C05-A99E-F01595F242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648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3408298" y="2009394"/>
            <a:ext cx="2327402" cy="57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676655" y="2068067"/>
            <a:ext cx="7790688" cy="132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8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CF45203-7B4C-4C1E-B088-AB9B3CE0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EC67BD-6B2D-4141-99ED-D70628841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7EFEDD-0FEA-484D-82DF-C4BD9D196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7B133-53AE-4ABC-9028-05BD6BA95594}" type="datetimeFigureOut">
              <a:rPr lang="fr-FR" smtClean="0"/>
              <a:pPr/>
              <a:t>07/09/2025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8208E5-819A-4111-8C1D-48232A477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21BCC5-B5AC-42C6-871D-4456F9004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6D55A-34D9-4C05-A99E-F01595F242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72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8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8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8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8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8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8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5431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fr.fr/jouer-au-rugby/ecole_de_rugby/rugby-educati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urldefense.com/v3/__https:/forms.office.com/e/MFiWQJj340__;!!O6qgkg!2fn8Gr6fcJXoRp5Zs0WIKYJ4NXeYmT_C0mzYP8ExTtdXeyS2a-qNFd49HlqkPnXuSPXsfu8OycT8NcozeLBcGX3lcg$" TargetMode="Externa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virginie.choquet@ligueaura-ffr.fr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hyperlink" Target="mailto:agnes.dachis@ligueaura-ffr.fr" TargetMode="External"/><Relationship Id="rId4" Type="http://schemas.openxmlformats.org/officeDocument/2006/relationships/hyperlink" Target="mailto:romain.jay@ligueaura-ffr.fr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www.ffr.fr/jouer-au-rugby/ecole_de_rugby/semaine-nationale-des-ecoles-de-rugby__;!!O6qgkg!zfH2ooFLj-u4phTJenAkvwo70qcAQZ13feUwgn2vbs3YiyHndSXZFHaDARF30Vc6UuC6XCmBxHGpVk5SO-wnxceXZA$" TargetMode="External"/><Relationship Id="rId2" Type="http://schemas.openxmlformats.org/officeDocument/2006/relationships/hyperlink" Target="https://forms.office.com/e/nRLZfPYmDb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urldefense.com/v3/__https:/click.communicationffr.ffr.fr/?qs=159184a33f338e1cf68bafbe9f5bb90414c2edc36feb4e563a8bb368e86b67005bad32ad8fb3e3fa60747831718c35cda93779abc4abec36__;!!O6qgkg!0vMNc2a7cOipXe1ANldOx1LybYz68dt7Dqw9O3LIYVhPuGR3zuZo20RyO6ojlYwGhIWo13J_gapYklmpoypFqaBmq6Uh_hF_Qg$" TargetMode="Externa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"/>
          <p:cNvSpPr txBox="1"/>
          <p:nvPr/>
        </p:nvSpPr>
        <p:spPr>
          <a:xfrm>
            <a:off x="864209" y="1454277"/>
            <a:ext cx="6994500" cy="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50" rIns="0" bIns="0" anchor="t" anchorCtr="0">
            <a:spAutoFit/>
          </a:bodyPr>
          <a:lstStyle/>
          <a:p>
            <a:pPr marL="2175510" marR="5080" lvl="0" indent="-2163445" algn="l" rtl="0">
              <a:lnSpc>
                <a:spcPct val="10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REUNION DE RENTREE DES RESPONSABLES EDR  DRÔME-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ARDÈCHE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1"/>
          <p:cNvSpPr txBox="1"/>
          <p:nvPr/>
        </p:nvSpPr>
        <p:spPr>
          <a:xfrm>
            <a:off x="2688874" y="3243402"/>
            <a:ext cx="3188653" cy="98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1" u="none" strike="noStrike" cap="none" dirty="0">
                <a:solidFill>
                  <a:srgbClr val="44536A"/>
                </a:solidFill>
                <a:latin typeface="Calibri"/>
                <a:ea typeface="Calibri"/>
                <a:cs typeface="Calibri"/>
                <a:sym typeface="Calibri"/>
              </a:rPr>
              <a:t>Le Jeudi  04 Septembre 2025  </a:t>
            </a:r>
            <a:r>
              <a:rPr lang="en-US" sz="2100" i="1" dirty="0">
                <a:solidFill>
                  <a:srgbClr val="44536A"/>
                </a:solidFill>
                <a:latin typeface="Calibri"/>
                <a:ea typeface="Calibri"/>
                <a:cs typeface="Calibri"/>
                <a:sym typeface="Calibri"/>
              </a:rPr>
              <a:t>au Stade Georges-Pompidou</a:t>
            </a:r>
            <a:r>
              <a:rPr lang="en-US" sz="2100" b="0" i="1" u="none" strike="noStrike" cap="none" dirty="0">
                <a:solidFill>
                  <a:srgbClr val="44536A"/>
                </a:solidFill>
                <a:latin typeface="Calibri"/>
                <a:ea typeface="Calibri"/>
                <a:cs typeface="Calibri"/>
                <a:sym typeface="Calibri"/>
              </a:rPr>
              <a:t> à </a:t>
            </a:r>
            <a:r>
              <a:rPr lang="en-US" sz="2100" i="1" dirty="0">
                <a:solidFill>
                  <a:srgbClr val="44536A"/>
                </a:solidFill>
                <a:latin typeface="Calibri"/>
                <a:ea typeface="Calibri"/>
                <a:cs typeface="Calibri"/>
                <a:sym typeface="Calibri"/>
              </a:rPr>
              <a:t>VALENCE</a:t>
            </a:r>
            <a:r>
              <a:rPr lang="en-US" sz="2100" b="0" i="1" u="none" strike="noStrike" cap="none" dirty="0">
                <a:solidFill>
                  <a:srgbClr val="44536A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711" y="2593848"/>
            <a:ext cx="2191512" cy="22814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1"/>
          <p:cNvGrpSpPr/>
          <p:nvPr/>
        </p:nvGrpSpPr>
        <p:grpSpPr>
          <a:xfrm>
            <a:off x="364236" y="124968"/>
            <a:ext cx="2267712" cy="1146048"/>
            <a:chOff x="364236" y="124968"/>
            <a:chExt cx="2267712" cy="1146048"/>
          </a:xfrm>
        </p:grpSpPr>
        <p:pic>
          <p:nvPicPr>
            <p:cNvPr id="47" name="Google Shape;47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4236" y="135636"/>
              <a:ext cx="2043683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236" y="124968"/>
              <a:ext cx="2267712" cy="11460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4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2179" y="2601467"/>
            <a:ext cx="2880360" cy="2217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62431" y="340423"/>
            <a:ext cx="1271401" cy="63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1B423B-1534-DE73-2E30-0DF63A15B8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747" t="17101" r="15389" b="17306"/>
          <a:stretch>
            <a:fillRect/>
          </a:stretch>
        </p:blipFill>
        <p:spPr>
          <a:xfrm>
            <a:off x="7347267" y="124968"/>
            <a:ext cx="1376493" cy="13293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1307975" y="105662"/>
            <a:ext cx="6013698" cy="72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algn="ctr"/>
            <a:r>
              <a:rPr lang="fr-FR" sz="1800" b="1" i="1" dirty="0">
                <a:solidFill>
                  <a:schemeClr val="tx1"/>
                </a:solidFill>
                <a:effectLst/>
                <a:latin typeface="Bell MT" panose="02020503060305020303" pitchFamily="18" charset="0"/>
                <a:ea typeface="Bell MT" panose="02020503060305020303" pitchFamily="18" charset="0"/>
                <a:cs typeface="Bell MT" panose="02020503060305020303" pitchFamily="18" charset="0"/>
              </a:rPr>
              <a:t>CALENDRIER  EDR / PHASE BI-DÉPARTEMENTALE</a:t>
            </a:r>
            <a:br>
              <a:rPr lang="fr-FR" sz="1800" b="1" i="1" dirty="0">
                <a:solidFill>
                  <a:schemeClr val="tx1"/>
                </a:solidFill>
                <a:effectLst/>
                <a:latin typeface="Bell MT" panose="02020503060305020303" pitchFamily="18" charset="0"/>
                <a:ea typeface="Bell MT" panose="02020503060305020303" pitchFamily="18" charset="0"/>
                <a:cs typeface="Bell MT" panose="02020503060305020303" pitchFamily="18" charset="0"/>
              </a:rPr>
            </a:br>
            <a:r>
              <a:rPr lang="fr-FR" sz="18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JANVIER à AVRIL 2026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B196778-9D87-B35A-1781-97149B076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296186"/>
              </p:ext>
            </p:extLst>
          </p:nvPr>
        </p:nvGraphicFramePr>
        <p:xfrm>
          <a:off x="1100271" y="913267"/>
          <a:ext cx="6671593" cy="393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850">
                  <a:extLst>
                    <a:ext uri="{9D8B030D-6E8A-4147-A177-3AD203B41FA5}">
                      <a16:colId xmlns:a16="http://schemas.microsoft.com/office/drawing/2014/main" val="244674371"/>
                    </a:ext>
                  </a:extLst>
                </a:gridCol>
                <a:gridCol w="4805743">
                  <a:extLst>
                    <a:ext uri="{9D8B030D-6E8A-4147-A177-3AD203B41FA5}">
                      <a16:colId xmlns:a16="http://schemas.microsoft.com/office/drawing/2014/main" val="477939261"/>
                    </a:ext>
                  </a:extLst>
                </a:gridCol>
              </a:tblGrid>
              <a:tr h="384067">
                <a:tc>
                  <a:txBody>
                    <a:bodyPr/>
                    <a:lstStyle/>
                    <a:p>
                      <a:pPr marR="3829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LES DATES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131696"/>
                  </a:ext>
                </a:extLst>
              </a:tr>
              <a:tr h="480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b="0" i="0" u="none" strike="noStrike" cap="none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  <a:sym typeface="Arial"/>
                        </a:rPr>
                        <a:t>Samedi</a:t>
                      </a: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17/01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Tournoi n°6 : JCO pour les U8, RE pour les U10/U12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7333682"/>
                  </a:ext>
                </a:extLst>
              </a:tr>
              <a:tr h="344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Semaine 19/01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Atelier n°3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6914620"/>
                  </a:ext>
                </a:extLst>
              </a:tr>
              <a:tr h="480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Samedi 31/01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Tournoi n°7 : JCO pour les U8, RE pour les U10/U12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4377379"/>
                  </a:ext>
                </a:extLst>
              </a:tr>
              <a:tr h="344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 Samedi 07/03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97155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  <a:sym typeface="Arial"/>
                        </a:rPr>
                        <a:t>Tournoi n°8 : JCO pour les U8, RE pour les U10/U12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8759466"/>
                  </a:ext>
                </a:extLst>
              </a:tr>
              <a:tr h="3878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 Semaine 16/03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Atelier n°4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4511780"/>
                  </a:ext>
                </a:extLst>
              </a:tr>
              <a:tr h="344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 Samedi 21/03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Tournoi n°2 Rugby pour ELLES U8/U10/U12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3670786"/>
                  </a:ext>
                </a:extLst>
              </a:tr>
              <a:tr h="480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Samedi 28/03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Tournoi n°9 : JCO pour les U8, RE pour les U10/U12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1231457"/>
                  </a:ext>
                </a:extLst>
              </a:tr>
              <a:tr h="344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 Samedi 25/04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Tournoi n°10 : JCO pour les U8, RE pour les U10/U12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6888192"/>
                  </a:ext>
                </a:extLst>
              </a:tr>
              <a:tr h="344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 Jeudi 14/05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Tournoi n°3 Rugby pour ELLES U8/U10/U12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6775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30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897210" y="391413"/>
            <a:ext cx="7349580" cy="44434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Les Règles du Jeu en Ecole de Rugby</a:t>
            </a:r>
            <a:endParaRPr sz="2800" dirty="0"/>
          </a:p>
        </p:txBody>
      </p:sp>
      <p:sp>
        <p:nvSpPr>
          <p:cNvPr id="3" name="Google Shape;72;p4">
            <a:extLst>
              <a:ext uri="{FF2B5EF4-FFF2-40B4-BE49-F238E27FC236}">
                <a16:creationId xmlns:a16="http://schemas.microsoft.com/office/drawing/2014/main" id="{E39AB7FB-E57E-F8D7-08F9-B2D94B5F4D76}"/>
              </a:ext>
            </a:extLst>
          </p:cNvPr>
          <p:cNvSpPr txBox="1"/>
          <p:nvPr/>
        </p:nvSpPr>
        <p:spPr>
          <a:xfrm>
            <a:off x="580831" y="947022"/>
            <a:ext cx="8118600" cy="436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6500" rIns="0" bIns="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b="1" i="0" dirty="0">
              <a:solidFill>
                <a:srgbClr val="292929"/>
              </a:solidFill>
              <a:effectLst/>
              <a:latin typeface="Roboto" panose="020000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i="0" dirty="0">
                <a:solidFill>
                  <a:srgbClr val="292929"/>
                </a:solidFill>
                <a:effectLst/>
                <a:latin typeface="Roboto" panose="02000000000000000000" pitchFamily="2" charset="0"/>
              </a:rPr>
              <a:t>Les fiches des règles du jeu 2025-2026 pour la pratique en Ecole de Rugby</a:t>
            </a:r>
            <a:br>
              <a:rPr lang="fr-FR" sz="1800" b="1" i="0" dirty="0">
                <a:solidFill>
                  <a:srgbClr val="292929"/>
                </a:solidFill>
                <a:effectLst/>
                <a:latin typeface="Roboto" panose="02000000000000000000" pitchFamily="2" charset="0"/>
              </a:rPr>
            </a:br>
            <a:endParaRPr lang="fr-FR" sz="1800" b="0" i="0" dirty="0">
              <a:solidFill>
                <a:srgbClr val="292929"/>
              </a:solidFill>
              <a:effectLst/>
              <a:latin typeface="Roboto" panose="02000000000000000000" pitchFamily="2" charset="0"/>
            </a:endParaRPr>
          </a:p>
          <a:p>
            <a:pPr marL="285750" lvl="3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1800" b="1" dirty="0">
              <a:solidFill>
                <a:srgbClr val="292929"/>
              </a:solidFill>
              <a:latin typeface="Roboto" panose="02000000000000000000" pitchFamily="2" charset="0"/>
            </a:endParaRPr>
          </a:p>
          <a:p>
            <a:pPr marL="285750" lvl="3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292929"/>
                </a:solidFill>
                <a:latin typeface="Roboto" panose="02000000000000000000" pitchFamily="2" charset="0"/>
              </a:rPr>
              <a:t>Elles n’ont pas changé / 2024-2025</a:t>
            </a:r>
          </a:p>
          <a:p>
            <a:pPr marL="285750" lvl="3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1800" b="1" dirty="0">
              <a:solidFill>
                <a:srgbClr val="292929"/>
              </a:solidFill>
              <a:latin typeface="Roboto" panose="02000000000000000000" pitchFamily="2" charset="0"/>
            </a:endParaRPr>
          </a:p>
          <a:p>
            <a:pPr marL="285750" lvl="3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292929"/>
                </a:solidFill>
                <a:latin typeface="Roboto" panose="02000000000000000000" pitchFamily="2" charset="0"/>
              </a:rPr>
              <a:t>Cf: mail envoyé   </a:t>
            </a:r>
            <a:r>
              <a:rPr lang="fr-FR" dirty="0"/>
              <a:t>« EDR - mise en ligne des documents, règles du jeu 2025-2026 » </a:t>
            </a:r>
            <a:br>
              <a:rPr lang="fr-FR" dirty="0"/>
            </a:br>
            <a:r>
              <a:rPr lang="fr-FR" dirty="0"/>
              <a:t>            avec liens utiles:</a:t>
            </a:r>
            <a:br>
              <a:rPr lang="fr-FR" dirty="0"/>
            </a:br>
            <a:r>
              <a:rPr lang="fr-FR" dirty="0"/>
              <a:t>           - Les règles du jeu 25/26 par catégorie et par forme de jeu</a:t>
            </a:r>
            <a:br>
              <a:rPr lang="fr-FR" dirty="0"/>
            </a:br>
            <a:r>
              <a:rPr lang="fr-FR" dirty="0"/>
              <a:t>           - Le document d’organisation de la pratique M14 M15F</a:t>
            </a:r>
            <a:br>
              <a:rPr lang="fr-FR" dirty="0"/>
            </a:br>
            <a:r>
              <a:rPr lang="fr-FR" dirty="0"/>
              <a:t>           - La mise à jour du cahier des EDR</a:t>
            </a:r>
          </a:p>
          <a:p>
            <a:pPr marL="285750" lvl="3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AFB0BD0-F548-674E-4B1E-9FDF5132E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06" y="1910104"/>
            <a:ext cx="5429250" cy="215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 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ptos" panose="020B0004020202020204" pitchFamily="34" charset="0"/>
                <a:hlinkClick r:id="rId3" tooltip="https://urldefense.com/v3/__https:/www.ffr.fr/jouer-au-rugby/ecole_de_rugby/rugby-educatif__;!!O6qgkg!z76rejZGBxmat-WZHWKyrgo5BSIOiR3Mu2vwVB29NdRPciFejibnNuyEROZ0sNWrUdUj_thpAJK4TGFcvxAbc3atAw$"/>
              </a:rPr>
              <a:t>https://www.ffr.fr/jouer-au-rugby/ecole_de_rugby/rugby-educatif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22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C6402-EBAF-1F68-3D37-D08E489EA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C6950-40B3-09B1-7C7E-2E44BBC1F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1469"/>
            <a:ext cx="8712968" cy="488640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8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3200" b="1" dirty="0"/>
              <a:t>CATEGORIES M5 ET M6</a:t>
            </a:r>
          </a:p>
          <a:p>
            <a:pPr marL="0" indent="0">
              <a:lnSpc>
                <a:spcPct val="150000"/>
              </a:lnSpc>
              <a:buNone/>
            </a:pP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260D67-A687-549A-8931-1051A020C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195486"/>
            <a:ext cx="1153666" cy="12951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781616-C73C-2466-BCA6-E95C12A0C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0639"/>
            <a:ext cx="9144000" cy="3396850"/>
          </a:xfrm>
          <a:prstGeom prst="rect">
            <a:avLst/>
          </a:prstGeom>
        </p:spPr>
      </p:pic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4721ED3B-A641-A28A-A1DB-AC26851650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59765" y="11821"/>
          <a:ext cx="1268720" cy="1432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67219" imgH="8019658" progId="Acrobat.Document.DC">
                  <p:embed/>
                </p:oleObj>
              </mc:Choice>
              <mc:Fallback>
                <p:oleObj name="Acrobat Document" r:id="rId4" imgW="5667219" imgH="8019658" progId="Acrobat.Document.DC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4721ED3B-A641-A28A-A1DB-AC26851650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59765" y="11821"/>
                        <a:ext cx="1268720" cy="1432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0175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"/>
          <p:cNvSpPr txBox="1">
            <a:spLocks noGrp="1"/>
          </p:cNvSpPr>
          <p:nvPr>
            <p:ph type="title"/>
          </p:nvPr>
        </p:nvSpPr>
        <p:spPr>
          <a:xfrm>
            <a:off x="826390" y="258318"/>
            <a:ext cx="7170612" cy="415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0475" rIns="0" bIns="0" anchor="t" anchorCtr="0">
            <a:spAutoFit/>
          </a:bodyPr>
          <a:lstStyle/>
          <a:p>
            <a:pPr marL="94233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0000"/>
                </a:solidFill>
              </a:rPr>
              <a:t>U12: Arbitrage des </a:t>
            </a:r>
            <a:r>
              <a:rPr lang="en-US" sz="2500" dirty="0" err="1">
                <a:solidFill>
                  <a:srgbClr val="FF0000"/>
                </a:solidFill>
              </a:rPr>
              <a:t>Jeunes</a:t>
            </a:r>
            <a:r>
              <a:rPr lang="en-US" sz="2500" dirty="0">
                <a:solidFill>
                  <a:srgbClr val="FF0000"/>
                </a:solidFill>
              </a:rPr>
              <a:t> par des </a:t>
            </a:r>
            <a:r>
              <a:rPr lang="en-US" sz="2500" dirty="0" err="1">
                <a:solidFill>
                  <a:srgbClr val="FF0000"/>
                </a:solidFill>
              </a:rPr>
              <a:t>Jeunes</a:t>
            </a:r>
            <a:endParaRPr sz="2500" dirty="0"/>
          </a:p>
        </p:txBody>
      </p:sp>
      <p:sp>
        <p:nvSpPr>
          <p:cNvPr id="150" name="Google Shape;150;p14"/>
          <p:cNvSpPr txBox="1"/>
          <p:nvPr/>
        </p:nvSpPr>
        <p:spPr>
          <a:xfrm>
            <a:off x="826389" y="914904"/>
            <a:ext cx="7170613" cy="1968478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ASR U12: Atelier de </a:t>
            </a:r>
            <a:r>
              <a:rPr lang="en-US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Sensibilisation</a:t>
            </a: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aux Règles du Jeu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réaliser en club avec tous les joueurs et éducateurs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Mise en oeuvre en collaboration avec l’arbitre du club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Attestation ASR à </a:t>
            </a:r>
            <a:r>
              <a:rPr lang="en-US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retourner</a:t>
            </a: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avant</a:t>
            </a: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 29 Decembre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 du </a:t>
            </a:r>
            <a:r>
              <a:rPr lang="en-US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formateur</a:t>
            </a: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visa du president du club </a:t>
            </a:r>
            <a:r>
              <a:rPr lang="en-US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obligatoire</a:t>
            </a: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4"/>
          <p:cNvSpPr txBox="1"/>
          <p:nvPr/>
        </p:nvSpPr>
        <p:spPr>
          <a:xfrm>
            <a:off x="826389" y="3024455"/>
            <a:ext cx="7170612" cy="198771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047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Passeport</a:t>
            </a:r>
            <a:r>
              <a:rPr lang="en-U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arbitrage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Fiche Candidats Arbitres à retourner avant le 30 septembre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Formation à l’arbitrage par l’arbitre du club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PasseSport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Arbitre visé par le formateur à l’arbitrage à retourner avant le 15 décembre pour validation CD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5109" marR="240029" lvl="0" indent="0" algn="ctr" rtl="0">
              <a:lnSpc>
                <a:spcPct val="120740"/>
              </a:lnSpc>
              <a:spcBef>
                <a:spcPts val="50"/>
              </a:spcBef>
              <a:spcAft>
                <a:spcPts val="0"/>
              </a:spcAft>
              <a:buNone/>
            </a:pP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>
          <a:extLst>
            <a:ext uri="{FF2B5EF4-FFF2-40B4-BE49-F238E27FC236}">
              <a16:creationId xmlns:a16="http://schemas.microsoft.com/office/drawing/2014/main" id="{C3C1FE1B-B817-BD5E-F9E7-2ABD87096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>
            <a:extLst>
              <a:ext uri="{FF2B5EF4-FFF2-40B4-BE49-F238E27FC236}">
                <a16:creationId xmlns:a16="http://schemas.microsoft.com/office/drawing/2014/main" id="{203AA430-C9D8-51C8-A416-4D507E61833F}"/>
              </a:ext>
            </a:extLst>
          </p:cNvPr>
          <p:cNvSpPr/>
          <p:nvPr/>
        </p:nvSpPr>
        <p:spPr>
          <a:xfrm>
            <a:off x="251520" y="226445"/>
            <a:ext cx="8640000" cy="874049"/>
          </a:xfrm>
          <a:custGeom>
            <a:avLst/>
            <a:gdLst/>
            <a:ahLst/>
            <a:cxnLst/>
            <a:rect l="l" t="t" r="r" b="b"/>
            <a:pathLst>
              <a:path w="8417173" h="428253" extrusionOk="0">
                <a:moveTo>
                  <a:pt x="0" y="42825"/>
                </a:moveTo>
                <a:cubicBezTo>
                  <a:pt x="0" y="19173"/>
                  <a:pt x="19173" y="0"/>
                  <a:pt x="42825" y="0"/>
                </a:cubicBezTo>
                <a:lnTo>
                  <a:pt x="8374348" y="0"/>
                </a:lnTo>
                <a:cubicBezTo>
                  <a:pt x="8398000" y="0"/>
                  <a:pt x="8417173" y="19173"/>
                  <a:pt x="8417173" y="42825"/>
                </a:cubicBezTo>
                <a:lnTo>
                  <a:pt x="8417173" y="385428"/>
                </a:lnTo>
                <a:cubicBezTo>
                  <a:pt x="8417173" y="409080"/>
                  <a:pt x="8398000" y="428253"/>
                  <a:pt x="8374348" y="428253"/>
                </a:cubicBezTo>
                <a:lnTo>
                  <a:pt x="42825" y="428253"/>
                </a:lnTo>
                <a:cubicBezTo>
                  <a:pt x="19173" y="428253"/>
                  <a:pt x="0" y="409080"/>
                  <a:pt x="0" y="385428"/>
                </a:cubicBezTo>
                <a:lnTo>
                  <a:pt x="0" y="4282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2800" b="1" u="sng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800" b="1" dirty="0"/>
              <a:t>L’Arbitre Acteur au </a:t>
            </a:r>
            <a:r>
              <a:rPr lang="fr-FR" sz="2800" b="1" dirty="0" err="1"/>
              <a:t>Coeur</a:t>
            </a:r>
            <a:r>
              <a:rPr lang="fr-FR" sz="2800" b="1" dirty="0"/>
              <a:t> de son Club</a:t>
            </a:r>
          </a:p>
          <a:p>
            <a:pPr algn="ctr"/>
            <a:r>
              <a:rPr lang="fr-FR" sz="2800" b="1" u="sng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Rappel des Obligations clubs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28">
            <a:extLst>
              <a:ext uri="{FF2B5EF4-FFF2-40B4-BE49-F238E27FC236}">
                <a16:creationId xmlns:a16="http://schemas.microsoft.com/office/drawing/2014/main" id="{50E516ED-3209-8BC1-BAF3-C49BAEEF3CF0}"/>
              </a:ext>
            </a:extLst>
          </p:cNvPr>
          <p:cNvSpPr/>
          <p:nvPr/>
        </p:nvSpPr>
        <p:spPr>
          <a:xfrm>
            <a:off x="251520" y="1384447"/>
            <a:ext cx="8640000" cy="3532608"/>
          </a:xfrm>
          <a:prstGeom prst="roundRect">
            <a:avLst>
              <a:gd name="adj" fmla="val 14205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3475" tIns="73475" rIns="73475" bIns="73475" anchor="ctr" anchorCtr="1">
            <a:noAutofit/>
          </a:bodyPr>
          <a:lstStyle/>
          <a:p>
            <a:pPr lvl="0">
              <a:lnSpc>
                <a:spcPct val="90000"/>
              </a:lnSpc>
              <a:spcBef>
                <a:spcPts val="800"/>
              </a:spcBef>
            </a:pPr>
            <a:endParaRPr lang="fr-FR" sz="20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  <a:spcBef>
                <a:spcPts val="800"/>
              </a:spcBef>
            </a:pPr>
            <a:r>
              <a:rPr lang="fr-FR" sz="2000" b="1" u="sng" dirty="0">
                <a:latin typeface="Calibri"/>
                <a:ea typeface="Calibri"/>
                <a:cs typeface="Calibri"/>
                <a:sym typeface="Calibri"/>
              </a:rPr>
              <a:t>BIEN JOUER EN SECURITÉ</a:t>
            </a:r>
            <a:r>
              <a:rPr lang="fr-FR" sz="2000" dirty="0">
                <a:latin typeface="Calibri"/>
                <a:ea typeface="Calibri"/>
                <a:cs typeface="Calibri"/>
                <a:sym typeface="Calibri"/>
              </a:rPr>
              <a:t>: Présence obligatoire réfèrent club à </a:t>
            </a:r>
            <a:r>
              <a:rPr lang="fr-FR" sz="2000" b="1" dirty="0">
                <a:latin typeface="Calibri"/>
                <a:ea typeface="Calibri"/>
                <a:cs typeface="Calibri"/>
                <a:sym typeface="Calibri"/>
              </a:rPr>
              <a:t>l’ATELIER n°1  </a:t>
            </a:r>
            <a:r>
              <a:rPr lang="fr-FR" sz="2000" dirty="0">
                <a:latin typeface="Calibri"/>
                <a:ea typeface="Calibri"/>
                <a:cs typeface="Calibri"/>
                <a:sym typeface="Calibri"/>
              </a:rPr>
              <a:t>début de saison et duplication sur les équipes clubs EDR</a:t>
            </a:r>
            <a:r>
              <a:rPr lang="fr-FR" sz="200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 Attestation club  </a:t>
            </a:r>
            <a:endParaRPr lang="fr-FR" sz="20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  <a:spcBef>
                <a:spcPts val="800"/>
              </a:spcBef>
            </a:pPr>
            <a:r>
              <a:rPr lang="fr-FR" sz="2000" b="1" u="sng" dirty="0">
                <a:latin typeface="Calibri"/>
                <a:ea typeface="Calibri"/>
                <a:cs typeface="Calibri"/>
                <a:sym typeface="Calibri"/>
              </a:rPr>
              <a:t>ASR M12 M14 - ATELIER SENSIBILISATION AUX REGLES</a:t>
            </a:r>
            <a:r>
              <a:rPr lang="fr-FR" sz="2000" dirty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fr-FR" sz="200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</a:t>
            </a:r>
            <a:r>
              <a:rPr lang="fr-F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Attestation club</a:t>
            </a:r>
          </a:p>
          <a:p>
            <a:pPr lvl="0">
              <a:lnSpc>
                <a:spcPct val="90000"/>
              </a:lnSpc>
              <a:spcBef>
                <a:spcPts val="800"/>
              </a:spcBef>
            </a:pPr>
            <a:r>
              <a:rPr lang="fr-FR" sz="2000" b="1" u="sng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Passeport arbitrage  M12 et M14</a:t>
            </a:r>
          </a:p>
          <a:p>
            <a:pPr lvl="0">
              <a:lnSpc>
                <a:spcPct val="90000"/>
              </a:lnSpc>
              <a:spcBef>
                <a:spcPts val="800"/>
              </a:spcBef>
            </a:pPr>
            <a:r>
              <a:rPr lang="fr-FR" sz="2000" b="1" u="sng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CDA- Concours Découverte </a:t>
            </a:r>
            <a:r>
              <a:rPr lang="fr-FR" sz="2000" b="1" u="sng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à l’Arbitrage </a:t>
            </a:r>
            <a:r>
              <a:rPr lang="fr-FR" sz="200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Attente information</a:t>
            </a:r>
          </a:p>
          <a:p>
            <a:pPr lvl="0">
              <a:lnSpc>
                <a:spcPct val="90000"/>
              </a:lnSpc>
              <a:spcBef>
                <a:spcPts val="800"/>
              </a:spcBef>
            </a:pPr>
            <a:endParaRPr lang="fr-FR" sz="2000" dirty="0">
              <a:latin typeface="Calibri"/>
              <a:ea typeface="Calibri"/>
              <a:cs typeface="Calibri"/>
              <a:sym typeface="Wingdings" panose="05000000000000000000" pitchFamily="2" charset="2"/>
            </a:endParaRPr>
          </a:p>
          <a:p>
            <a:pPr lvl="0">
              <a:lnSpc>
                <a:spcPct val="90000"/>
              </a:lnSpc>
              <a:spcBef>
                <a:spcPts val="800"/>
              </a:spcBef>
            </a:pPr>
            <a:r>
              <a:rPr lang="fr-FR" sz="2000" dirty="0">
                <a:latin typeface="Calibri"/>
                <a:ea typeface="Calibri"/>
                <a:cs typeface="Calibri"/>
                <a:sym typeface="Calibri"/>
              </a:rPr>
              <a:t>Chargé de développement à l’arbitrage ligue: Victor LIAUD</a:t>
            </a:r>
          </a:p>
          <a:p>
            <a:pPr lvl="0">
              <a:lnSpc>
                <a:spcPct val="90000"/>
              </a:lnSpc>
              <a:spcBef>
                <a:spcPts val="800"/>
              </a:spcBef>
            </a:pPr>
            <a:r>
              <a:rPr lang="fr-FR" sz="2000" dirty="0">
                <a:latin typeface="Calibri"/>
                <a:ea typeface="Calibri"/>
                <a:cs typeface="Calibri"/>
                <a:sym typeface="Calibri"/>
              </a:rPr>
              <a:t>Réfèrent arbitrage secteur Sud: Emmanuel FEREZ</a:t>
            </a:r>
          </a:p>
          <a:p>
            <a:pPr marL="0" marR="0" lvl="0" indent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2000" dirty="0">
                <a:latin typeface="Calibri"/>
                <a:ea typeface="Calibri"/>
                <a:cs typeface="Calibri"/>
                <a:sym typeface="Calibri"/>
              </a:rPr>
              <a:t>Accompagnement club: Arbitre du Club</a:t>
            </a:r>
          </a:p>
          <a:p>
            <a:pPr marL="0" marR="0" lvl="0" indent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fr-FR"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8">
            <a:extLst>
              <a:ext uri="{FF2B5EF4-FFF2-40B4-BE49-F238E27FC236}">
                <a16:creationId xmlns:a16="http://schemas.microsoft.com/office/drawing/2014/main" id="{6F0B0572-D4D7-CCE8-6A1F-A5FAE9BFD868}"/>
              </a:ext>
            </a:extLst>
          </p:cNvPr>
          <p:cNvSpPr txBox="1"/>
          <p:nvPr/>
        </p:nvSpPr>
        <p:spPr>
          <a:xfrm>
            <a:off x="5868144" y="4803998"/>
            <a:ext cx="3167685" cy="339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alibri"/>
              <a:buNone/>
            </a:pPr>
            <a:r>
              <a:rPr lang="fr-FR" sz="20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Tous acteurs de notre sport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2985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897210" y="331028"/>
            <a:ext cx="7349580" cy="44434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Organisation des tournois EDR</a:t>
            </a:r>
            <a:endParaRPr sz="2800" dirty="0"/>
          </a:p>
        </p:txBody>
      </p:sp>
      <p:sp>
        <p:nvSpPr>
          <p:cNvPr id="3" name="Google Shape;72;p4">
            <a:extLst>
              <a:ext uri="{FF2B5EF4-FFF2-40B4-BE49-F238E27FC236}">
                <a16:creationId xmlns:a16="http://schemas.microsoft.com/office/drawing/2014/main" id="{E39AB7FB-E57E-F8D7-08F9-B2D94B5F4D76}"/>
              </a:ext>
            </a:extLst>
          </p:cNvPr>
          <p:cNvSpPr txBox="1"/>
          <p:nvPr/>
        </p:nvSpPr>
        <p:spPr>
          <a:xfrm>
            <a:off x="580831" y="947022"/>
            <a:ext cx="8118600" cy="408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6500" rIns="0" bIns="0" anchor="t" anchorCtr="0">
            <a:spAutoFit/>
          </a:bodyPr>
          <a:lstStyle/>
          <a:p>
            <a:pPr marL="285750" lvl="3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commission EDR: organise les différents tournois</a:t>
            </a:r>
          </a:p>
          <a:p>
            <a:pPr marL="285750" lvl="3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Principe: chaque club accueillera 1 tournoi U12 et U8/U10</a:t>
            </a:r>
          </a:p>
          <a:p>
            <a:pPr marL="285750" lvl="3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</a:rPr>
              <a:t>Le club « hôte »: Envoi l’invitation aux clubs participants</a:t>
            </a:r>
            <a:b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</a:rPr>
              <a:t>         Organise et gère les plateaux </a:t>
            </a:r>
            <a: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  <a:sym typeface="Wingdings" pitchFamily="2" charset="2"/>
              </a:rPr>
              <a:t></a:t>
            </a:r>
            <a:r>
              <a:rPr lang="fr-FR" sz="1800" b="1" i="1" dirty="0">
                <a:latin typeface="Calibri" panose="020F0502020204030204" pitchFamily="34" charset="0"/>
                <a:ea typeface="Calibri" panose="020F0502020204030204" pitchFamily="34" charset="0"/>
                <a:sym typeface="Wingdings" pitchFamily="2" charset="2"/>
              </a:rPr>
              <a:t> </a:t>
            </a:r>
            <a:r>
              <a:rPr lang="fr-FR" sz="1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sym typeface="Wingdings" pitchFamily="2" charset="2"/>
              </a:rPr>
              <a:t>CF-Directeur de tournoi</a:t>
            </a:r>
            <a:b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</a:rPr>
              <a:t>         Collecte les Feuilles de présences Clubs </a:t>
            </a:r>
            <a:b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</a:rPr>
              <a:t>         Renseigne la fiche Récapitulative de présence Tournoi</a:t>
            </a:r>
            <a:b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</a:rPr>
              <a:t>         </a:t>
            </a:r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Renvoi le tout au Comité</a:t>
            </a:r>
            <a:b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</a:rPr>
              <a:t>     Possibilité d’inviter les M6 (pas les Baby) Atelier/Rencontre</a:t>
            </a:r>
          </a:p>
          <a:p>
            <a:pPr marL="285750" lvl="3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400" b="1" i="1" dirty="0">
                <a:latin typeface="Calibri" panose="020F0502020204030204" pitchFamily="34" charset="0"/>
                <a:ea typeface="Calibri" panose="020F0502020204030204" pitchFamily="34" charset="0"/>
              </a:rPr>
              <a:t>Chaque joueur participant doit être licencié</a:t>
            </a:r>
            <a:endParaRPr lang="fr-FR" sz="24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69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>
            <a:spLocks noGrp="1"/>
          </p:cNvSpPr>
          <p:nvPr>
            <p:ph type="body" idx="1"/>
          </p:nvPr>
        </p:nvSpPr>
        <p:spPr>
          <a:xfrm>
            <a:off x="143508" y="-236561"/>
            <a:ext cx="8748972" cy="51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2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0" lvl="0" indent="0" algn="l" rtl="0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0"/>
          <p:cNvSpPr txBox="1">
            <a:spLocks noGrp="1"/>
          </p:cNvSpPr>
          <p:nvPr>
            <p:ph type="title"/>
          </p:nvPr>
        </p:nvSpPr>
        <p:spPr>
          <a:xfrm>
            <a:off x="1674006" y="205623"/>
            <a:ext cx="5346087" cy="7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DIRECTEURS DE TOURNOIS</a:t>
            </a:r>
            <a:endParaRPr dirty="0"/>
          </a:p>
        </p:txBody>
      </p:sp>
      <p:pic>
        <p:nvPicPr>
          <p:cNvPr id="222" name="Google Shape;22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7" y="43083"/>
            <a:ext cx="1057591" cy="118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9765" y="0"/>
            <a:ext cx="1268720" cy="143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8C27F5-1541-A392-6BC4-6451756A2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40" y="1098128"/>
            <a:ext cx="5530870" cy="23241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F752B0-59AF-9D5F-4C34-38F5A4BC8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62" y="3422236"/>
            <a:ext cx="5066270" cy="139759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7E70204-E10C-9B7D-0880-FEE8592B3AF7}"/>
              </a:ext>
            </a:extLst>
          </p:cNvPr>
          <p:cNvSpPr txBox="1"/>
          <p:nvPr/>
        </p:nvSpPr>
        <p:spPr>
          <a:xfrm>
            <a:off x="6497036" y="1613309"/>
            <a:ext cx="2012897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Noms à nous fournir pour le 17/09</a:t>
            </a: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>
            <a:spLocks noGrp="1"/>
          </p:cNvSpPr>
          <p:nvPr>
            <p:ph type="body" idx="1"/>
          </p:nvPr>
        </p:nvSpPr>
        <p:spPr>
          <a:xfrm>
            <a:off x="143508" y="-236561"/>
            <a:ext cx="8748972" cy="51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2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1"/>
          <p:cNvSpPr txBox="1">
            <a:spLocks noGrp="1"/>
          </p:cNvSpPr>
          <p:nvPr>
            <p:ph type="title"/>
          </p:nvPr>
        </p:nvSpPr>
        <p:spPr>
          <a:xfrm>
            <a:off x="1737067" y="257381"/>
            <a:ext cx="4877778" cy="7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DIRECTEURS DE TOURNOIS</a:t>
            </a:r>
            <a:endParaRPr dirty="0"/>
          </a:p>
        </p:txBody>
      </p:sp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7" y="43083"/>
            <a:ext cx="1057591" cy="118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1126862"/>
            <a:ext cx="7740352" cy="3913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2359" y="11821"/>
            <a:ext cx="1116125" cy="1260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870CD-1BF3-53E0-92EE-5753A15C2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A29AD6-7578-9688-4707-B0BA78B56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-236561"/>
            <a:ext cx="8748972" cy="5174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lnSpc>
                <a:spcPct val="50000"/>
              </a:lnSpc>
              <a:spcBef>
                <a:spcPts val="0"/>
              </a:spcBef>
              <a:buNone/>
            </a:pP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250000"/>
              </a:lnSpc>
              <a:buNone/>
            </a:pPr>
            <a:endParaRPr lang="fr-FR" sz="2000" dirty="0"/>
          </a:p>
          <a:p>
            <a:pPr marL="0" indent="0">
              <a:lnSpc>
                <a:spcPct val="150000"/>
              </a:lnSpc>
              <a:buNone/>
            </a:pP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0B60934-B8C8-1B37-D999-920EF7635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5" y="205624"/>
            <a:ext cx="8856984" cy="758697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Calibri "/>
              </a:rPr>
              <a:t>DIRECTEURS DE TOURNOIS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4BDA020-AFC4-D347-8E88-6DAA59E22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7" y="43083"/>
            <a:ext cx="1057591" cy="1187295"/>
          </a:xfrm>
          <a:prstGeom prst="rect">
            <a:avLst/>
          </a:prstGeom>
        </p:spPr>
      </p:pic>
      <p:pic>
        <p:nvPicPr>
          <p:cNvPr id="4" name="Image 3" descr="Une image contenant texte, capture d’écran, carré, Graphique&#10;&#10;Le contenu généré par l’IA peut être incorrect.">
            <a:extLst>
              <a:ext uri="{FF2B5EF4-FFF2-40B4-BE49-F238E27FC236}">
                <a16:creationId xmlns:a16="http://schemas.microsoft.com/office/drawing/2014/main" id="{98E379A8-D936-2456-17E2-B76A031F6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6" y="1126862"/>
            <a:ext cx="3816424" cy="381642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5790E52-9102-5B30-E71B-4AEA6EF2910D}"/>
              </a:ext>
            </a:extLst>
          </p:cNvPr>
          <p:cNvSpPr txBox="1"/>
          <p:nvPr/>
        </p:nvSpPr>
        <p:spPr>
          <a:xfrm>
            <a:off x="4427913" y="1672563"/>
            <a:ext cx="424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QR Code à compléter après chaque plateau</a:t>
            </a:r>
          </a:p>
        </p:txBody>
      </p:sp>
      <p:graphicFrame>
        <p:nvGraphicFramePr>
          <p:cNvPr id="11" name="Objet 10">
            <a:extLst>
              <a:ext uri="{FF2B5EF4-FFF2-40B4-BE49-F238E27FC236}">
                <a16:creationId xmlns:a16="http://schemas.microsoft.com/office/drawing/2014/main" id="{E50E61BA-3C39-ADAA-9571-D76AA8D572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59765" y="11821"/>
          <a:ext cx="1268720" cy="1432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67219" imgH="8019658" progId="Acrobat.Document.DC">
                  <p:embed/>
                </p:oleObj>
              </mc:Choice>
              <mc:Fallback>
                <p:oleObj name="Acrobat Document" r:id="rId4" imgW="5667219" imgH="8019658" progId="Acrobat.Document.DC">
                  <p:embed/>
                  <p:pic>
                    <p:nvPicPr>
                      <p:cNvPr id="11" name="Objet 10">
                        <a:extLst>
                          <a:ext uri="{FF2B5EF4-FFF2-40B4-BE49-F238E27FC236}">
                            <a16:creationId xmlns:a16="http://schemas.microsoft.com/office/drawing/2014/main" id="{E50E61BA-3C39-ADAA-9571-D76AA8D572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59765" y="11821"/>
                        <a:ext cx="1268720" cy="1432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06A54864-5C4A-401D-7092-81C85280F6E7}"/>
              </a:ext>
            </a:extLst>
          </p:cNvPr>
          <p:cNvSpPr txBox="1"/>
          <p:nvPr/>
        </p:nvSpPr>
        <p:spPr>
          <a:xfrm>
            <a:off x="4338483" y="26387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  <a:sym typeface="Arial"/>
                <a:hlinkClick r:id="rId6"/>
              </a:rPr>
              <a:t>https://forms.office.com/e/MFiWQJj340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206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body" idx="1"/>
          </p:nvPr>
        </p:nvSpPr>
        <p:spPr>
          <a:xfrm>
            <a:off x="143508" y="-236561"/>
            <a:ext cx="8748972" cy="51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2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215515" y="205624"/>
            <a:ext cx="8856984" cy="7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TOURNOIS SUR INVITATION</a:t>
            </a:r>
            <a:endParaRPr/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67" y="43083"/>
            <a:ext cx="1057591" cy="118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122" y="1496692"/>
            <a:ext cx="889635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387180"/>
            <a:ext cx="9144000" cy="115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621962"/>
            <a:ext cx="9144000" cy="86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9765" y="11821"/>
            <a:ext cx="1268720" cy="143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"/>
          <p:cNvSpPr txBox="1"/>
          <p:nvPr/>
        </p:nvSpPr>
        <p:spPr>
          <a:xfrm>
            <a:off x="762000" y="1184741"/>
            <a:ext cx="6402000" cy="2506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9781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</a:p>
          <a:p>
            <a:pPr marL="29781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CALENDRIER EDR – RENTREE EDR</a:t>
            </a:r>
          </a:p>
          <a:p>
            <a:pPr marL="29781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ORGANISATION DES TOURNOIS</a:t>
            </a:r>
          </a:p>
          <a:p>
            <a:pPr marL="29781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RUGBY POUR ELLES</a:t>
            </a:r>
          </a:p>
          <a:p>
            <a:pPr marL="29781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LABELLISATION</a:t>
            </a:r>
          </a:p>
          <a:p>
            <a:pPr marL="29781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BREVETS FEDERAUX – INSCRIPTION</a:t>
            </a:r>
          </a:p>
          <a:p>
            <a:pPr marL="29781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INFOS: SNEDR – OVALE – LES ANTENNES</a:t>
            </a:r>
            <a:endParaRPr lang="fr-FR"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671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781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 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"/>
          <p:cNvSpPr txBox="1">
            <a:spLocks noGrp="1"/>
          </p:cNvSpPr>
          <p:nvPr>
            <p:ph type="title"/>
          </p:nvPr>
        </p:nvSpPr>
        <p:spPr>
          <a:xfrm>
            <a:off x="762000" y="312727"/>
            <a:ext cx="4986000" cy="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DÉROULEMENT DE LA SOIRÉE</a:t>
            </a:r>
            <a:endParaRPr dirty="0"/>
          </a:p>
        </p:txBody>
      </p:sp>
      <p:pic>
        <p:nvPicPr>
          <p:cNvPr id="58" name="Google Shape;5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2685" y="238614"/>
            <a:ext cx="1044831" cy="1175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body" idx="1"/>
          </p:nvPr>
        </p:nvSpPr>
        <p:spPr>
          <a:xfrm>
            <a:off x="143508" y="-236561"/>
            <a:ext cx="8748972" cy="51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171446" lvl="0" indent="-44446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171446" lvl="0" indent="-171446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Document à </a:t>
            </a:r>
            <a:r>
              <a:rPr lang="en-US" sz="2000" dirty="0" err="1"/>
              <a:t>remplir</a:t>
            </a:r>
            <a:r>
              <a:rPr lang="en-US" sz="2000" dirty="0"/>
              <a:t> par les clubs pour toute sortie de son EDR (M6 à M14/M15F) </a:t>
            </a:r>
            <a:r>
              <a:rPr lang="en-US" sz="2000" dirty="0" err="1"/>
              <a:t>en</a:t>
            </a:r>
            <a:r>
              <a:rPr lang="en-US" sz="2000" dirty="0"/>
              <a:t> dehors du </a:t>
            </a:r>
            <a:r>
              <a:rPr lang="en-US" sz="2000" dirty="0" err="1"/>
              <a:t>territoire</a:t>
            </a:r>
            <a:r>
              <a:rPr lang="en-US" sz="2000" dirty="0"/>
              <a:t> de la Ligue AURA et à </a:t>
            </a:r>
            <a:r>
              <a:rPr lang="en-US" sz="2000" dirty="0" err="1"/>
              <a:t>envoyer</a:t>
            </a:r>
            <a:r>
              <a:rPr lang="en-US" sz="2000" dirty="0"/>
              <a:t> pour validation </a:t>
            </a:r>
            <a:r>
              <a:rPr lang="en-US" sz="2000" dirty="0" err="1"/>
              <a:t>ou</a:t>
            </a:r>
            <a:r>
              <a:rPr lang="en-US" sz="2000" dirty="0"/>
              <a:t> non à son </a:t>
            </a:r>
            <a:r>
              <a:rPr lang="en-US" sz="2000" dirty="0" err="1"/>
              <a:t>responsable</a:t>
            </a:r>
            <a:r>
              <a:rPr lang="en-US" sz="2000" dirty="0"/>
              <a:t> </a:t>
            </a:r>
            <a:r>
              <a:rPr lang="en-US" sz="2000" dirty="0" err="1"/>
              <a:t>départemental</a:t>
            </a:r>
            <a:r>
              <a:rPr lang="en-US" sz="2000" dirty="0"/>
              <a:t> EDR </a:t>
            </a:r>
            <a:r>
              <a:rPr lang="en-US" sz="2000" dirty="0" err="1"/>
              <a:t>ou</a:t>
            </a:r>
            <a:r>
              <a:rPr lang="en-US" sz="2000" dirty="0"/>
              <a:t> M14 qui le </a:t>
            </a:r>
            <a:r>
              <a:rPr lang="en-US" sz="2000" dirty="0" err="1"/>
              <a:t>transmettra</a:t>
            </a:r>
            <a:r>
              <a:rPr lang="en-US" sz="2000" dirty="0"/>
              <a:t> ensuite et pour information à  </a:t>
            </a:r>
            <a:r>
              <a:rPr lang="en-US" sz="2000" u="sng" dirty="0">
                <a:solidFill>
                  <a:schemeClr val="hlink"/>
                </a:solidFill>
                <a:hlinkClick r:id="rId3"/>
              </a:rPr>
              <a:t>virginie.choquet@ligueaura-ffr.fr</a:t>
            </a:r>
            <a:r>
              <a:rPr lang="en-US" sz="2000" u="sng" dirty="0"/>
              <a:t> , </a:t>
            </a:r>
            <a:r>
              <a:rPr lang="en-US" sz="2000" u="sng" dirty="0">
                <a:solidFill>
                  <a:schemeClr val="hlink"/>
                </a:solidFill>
                <a:hlinkClick r:id="rId4"/>
              </a:rPr>
              <a:t>romain.jay@ligueaura-ffr.fr</a:t>
            </a:r>
            <a:r>
              <a:rPr lang="en-US" sz="2000" u="sng" dirty="0"/>
              <a:t> et</a:t>
            </a:r>
            <a:r>
              <a:rPr lang="en-US" sz="2000" dirty="0"/>
              <a:t> </a:t>
            </a:r>
            <a:r>
              <a:rPr lang="en-US" sz="2000" u="sng" dirty="0">
                <a:solidFill>
                  <a:schemeClr val="hlink"/>
                </a:solidFill>
                <a:hlinkClick r:id="rId5"/>
              </a:rPr>
              <a:t>agnes.dachis@ligueaura-ffr.fr</a:t>
            </a:r>
            <a:endParaRPr lang="en-US" sz="2000" u="sng" dirty="0">
              <a:solidFill>
                <a:schemeClr val="hlink"/>
              </a:solidFill>
            </a:endParaRPr>
          </a:p>
          <a:p>
            <a:pPr marL="171446" lvl="0" indent="-171446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sz="2000" dirty="0"/>
          </a:p>
          <a:p>
            <a:pPr marL="171446" lvl="0" indent="-171446" algn="l" rtl="0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Pas de sorties de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territoire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autorisées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sur des dates de tournois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inscrites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au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calendrier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EDR Ligue AURA. Merci aux CD d’être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vigilants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171446" lvl="0" indent="-171446" algn="l" rtl="0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dirty="0"/>
          </a:p>
          <a:p>
            <a:pPr marL="171446" lvl="0" indent="-171446" algn="l" rtl="0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u="sng" dirty="0">
                <a:latin typeface="Calibri"/>
                <a:ea typeface="Calibri"/>
                <a:cs typeface="Calibri"/>
                <a:sym typeface="Calibri"/>
              </a:rPr>
              <a:t>Le document </a:t>
            </a:r>
            <a:r>
              <a:rPr lang="en-US" sz="2000" b="1" u="sng" dirty="0" err="1">
                <a:latin typeface="Calibri"/>
                <a:ea typeface="Calibri"/>
                <a:cs typeface="Calibri"/>
                <a:sym typeface="Calibri"/>
              </a:rPr>
              <a:t>vous</a:t>
            </a:r>
            <a:r>
              <a:rPr lang="en-US" sz="2000" b="1" u="sng" dirty="0">
                <a:latin typeface="Calibri"/>
                <a:ea typeface="Calibri"/>
                <a:cs typeface="Calibri"/>
                <a:sym typeface="Calibri"/>
              </a:rPr>
              <a:t> sera </a:t>
            </a:r>
            <a:r>
              <a:rPr lang="en-US" sz="2000" b="1" u="sng" dirty="0" err="1">
                <a:latin typeface="Calibri"/>
                <a:ea typeface="Calibri"/>
                <a:cs typeface="Calibri"/>
                <a:sym typeface="Calibri"/>
              </a:rPr>
              <a:t>envoyé</a:t>
            </a:r>
            <a:r>
              <a:rPr lang="en-US" sz="2000" b="1" u="sng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u="sng" dirty="0" err="1"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1" u="sng" dirty="0">
                <a:latin typeface="Calibri"/>
                <a:ea typeface="Calibri"/>
                <a:cs typeface="Calibri"/>
                <a:sym typeface="Calibri"/>
              </a:rPr>
              <a:t> PJ.</a:t>
            </a:r>
            <a:endParaRPr dirty="0"/>
          </a:p>
        </p:txBody>
      </p:sp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215515" y="205624"/>
            <a:ext cx="8856984" cy="75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SORTIE DE TERRITOIRE LIGUE AURA</a:t>
            </a:r>
            <a:endParaRPr/>
          </a:p>
        </p:txBody>
      </p:sp>
      <p:pic>
        <p:nvPicPr>
          <p:cNvPr id="155" name="Google Shape;15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4367" y="43083"/>
            <a:ext cx="1057591" cy="118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9765" y="11821"/>
            <a:ext cx="1268720" cy="143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 plan rugby, des actions pour elles !">
            <a:extLst>
              <a:ext uri="{FF2B5EF4-FFF2-40B4-BE49-F238E27FC236}">
                <a16:creationId xmlns:a16="http://schemas.microsoft.com/office/drawing/2014/main" id="{12073D74-4B4E-DF60-7413-E74A305C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202" y="120676"/>
            <a:ext cx="1700613" cy="88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D250CF1-BDB8-1D5C-1F34-045261720F95}"/>
              </a:ext>
            </a:extLst>
          </p:cNvPr>
          <p:cNvSpPr txBox="1"/>
          <p:nvPr/>
        </p:nvSpPr>
        <p:spPr>
          <a:xfrm>
            <a:off x="379512" y="2579000"/>
            <a:ext cx="390508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Les objectifs du Challenge Fédéral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1. Objectifs prioritaire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Wingdings" pitchFamily="2" charset="2"/>
              </a:rPr>
              <a:t>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Permettre à des jeunes filles d’avoir un temps de pratique entre filles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2. Objectifs secondaire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Wingdings" pitchFamily="2" charset="2"/>
              </a:rPr>
              <a:t>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FIDÉLISATION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DÉVELOPPEMENT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88FE49-F985-5105-E555-A32E58913318}"/>
              </a:ext>
            </a:extLst>
          </p:cNvPr>
          <p:cNvSpPr txBox="1"/>
          <p:nvPr/>
        </p:nvSpPr>
        <p:spPr>
          <a:xfrm>
            <a:off x="4764564" y="2717486"/>
            <a:ext cx="3999924" cy="19920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buFont typeface="Courier New" panose="02070309020205020404" pitchFamily="49" charset="0"/>
              <a:buChar char="o"/>
              <a:defRPr/>
            </a:pPr>
            <a:r>
              <a:rPr lang="fr-FR" kern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 dates du challenge fédéral « Rugby pour ELLES EDR » auront lieu le </a:t>
            </a:r>
            <a:r>
              <a:rPr lang="fr-FR" b="1" kern="1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18 Octobre ,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21 Mars et 14 Mai 2026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. Les rassemblements se feront en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bi-département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dès la première date. </a:t>
            </a:r>
          </a:p>
          <a:p>
            <a:pPr marL="285750" indent="-285750">
              <a:lnSpc>
                <a:spcPct val="107000"/>
              </a:lnSpc>
              <a:buFont typeface="Courier New" panose="02070309020205020404" pitchFamily="49" charset="0"/>
              <a:buChar char="o"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Wingdings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itchFamily="2" charset="2"/>
              </a:rPr>
              <a:t>*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itchFamily="2" charset="2"/>
              </a:rPr>
              <a:t>14/05 est susceptible d’être modifié 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itchFamily="2" charset="2"/>
              </a:rPr>
              <a:t>Commission Féminine de la ligue se rassemble le 9 Septembre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Rugby pour elles : POS de la FFR pour le rugby féminin">
            <a:extLst>
              <a:ext uri="{FF2B5EF4-FFF2-40B4-BE49-F238E27FC236}">
                <a16:creationId xmlns:a16="http://schemas.microsoft.com/office/drawing/2014/main" id="{B88DFCAD-06CA-F3D2-9A4C-CCA6D03CD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32" y="102287"/>
            <a:ext cx="4038664" cy="22717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EE2EB93-083C-EB46-F050-48AFEAF6BE46}"/>
              </a:ext>
            </a:extLst>
          </p:cNvPr>
          <p:cNvSpPr/>
          <p:nvPr/>
        </p:nvSpPr>
        <p:spPr>
          <a:xfrm>
            <a:off x="5188622" y="1196183"/>
            <a:ext cx="2808357" cy="1096654"/>
          </a:xfrm>
          <a:prstGeom prst="ellipse">
            <a:avLst/>
          </a:prstGeom>
          <a:solidFill>
            <a:srgbClr val="5546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latin typeface="Chalkboard SE" panose="03050602040202020205" pitchFamily="66" charset="77"/>
              </a:rPr>
              <a:t>Il est important qu’au moins 1 éducateur par club accompagne les filles sur chaque rassemblement </a:t>
            </a:r>
          </a:p>
        </p:txBody>
      </p:sp>
      <p:pic>
        <p:nvPicPr>
          <p:cNvPr id="1026" name="Picture 2" descr="Rappel - Images et vidéos libres de droits | Adobe Stock">
            <a:extLst>
              <a:ext uri="{FF2B5EF4-FFF2-40B4-BE49-F238E27FC236}">
                <a16:creationId xmlns:a16="http://schemas.microsoft.com/office/drawing/2014/main" id="{AEEC9707-37BA-BE64-B48A-A11FEA061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955" r="5887" b="14926"/>
          <a:stretch>
            <a:fillRect/>
          </a:stretch>
        </p:blipFill>
        <p:spPr bwMode="auto">
          <a:xfrm>
            <a:off x="4859404" y="880216"/>
            <a:ext cx="1020103" cy="4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064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812447-899F-7B67-7896-0852ED73D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402297"/>
          </a:xfrm>
        </p:spPr>
        <p:txBody>
          <a:bodyPr>
            <a:normAutofit fontScale="90000"/>
          </a:bodyPr>
          <a:lstStyle/>
          <a:p>
            <a:pPr algn="ctr"/>
            <a:br>
              <a:rPr lang="fr-FR" dirty="0"/>
            </a:br>
            <a:r>
              <a:rPr lang="fr-FR" dirty="0"/>
              <a:t>LABELLISATION - Calendrier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C28FE7-C791-5E49-EC7E-84A1E58E7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3518"/>
            <a:ext cx="8407846" cy="4536504"/>
          </a:xfrm>
        </p:spPr>
        <p:txBody>
          <a:bodyPr>
            <a:normAutofit fontScale="77500" lnSpcReduction="20000"/>
          </a:bodyPr>
          <a:lstStyle/>
          <a:p>
            <a:endParaRPr lang="fr-FR" dirty="0"/>
          </a:p>
          <a:p>
            <a:pPr>
              <a:lnSpc>
                <a:spcPct val="170000"/>
              </a:lnSpc>
            </a:pPr>
            <a:r>
              <a:rPr lang="fr-FR" b="1" dirty="0"/>
              <a:t>Janvier 2026 </a:t>
            </a:r>
            <a:r>
              <a:rPr lang="fr-FR" dirty="0"/>
              <a:t>– début des visites clubs (ou prises de rdvs)</a:t>
            </a:r>
          </a:p>
          <a:p>
            <a:pPr>
              <a:lnSpc>
                <a:spcPct val="170000"/>
              </a:lnSpc>
            </a:pPr>
            <a:r>
              <a:rPr lang="fr-FR" dirty="0"/>
              <a:t>Envoi par le club de son dossier au comité départemental</a:t>
            </a:r>
          </a:p>
          <a:p>
            <a:pPr>
              <a:lnSpc>
                <a:spcPct val="150000"/>
              </a:lnSpc>
            </a:pPr>
            <a:r>
              <a:rPr lang="fr-FR" b="1" dirty="0"/>
              <a:t>15 avril 2026 </a:t>
            </a:r>
            <a:r>
              <a:rPr lang="fr-FR" dirty="0"/>
              <a:t>– fin des visites clubs par les CD</a:t>
            </a:r>
          </a:p>
          <a:p>
            <a:pPr>
              <a:lnSpc>
                <a:spcPct val="160000"/>
              </a:lnSpc>
            </a:pPr>
            <a:r>
              <a:rPr lang="fr-FR" b="1" dirty="0"/>
              <a:t>Avant le 30 avril 2026 </a:t>
            </a:r>
            <a:r>
              <a:rPr lang="fr-FR" dirty="0"/>
              <a:t>: Envoi par le club de son dossier Finalisé au comité départemental qui a la responsabilité d’analyser et de valider ou non chaque dossier.</a:t>
            </a:r>
          </a:p>
          <a:p>
            <a:pPr>
              <a:lnSpc>
                <a:spcPct val="150000"/>
              </a:lnSpc>
            </a:pPr>
            <a:r>
              <a:rPr lang="fr-FR" b="1" dirty="0"/>
              <a:t>Avant le 10 mai 2026</a:t>
            </a:r>
            <a:r>
              <a:rPr lang="fr-FR" dirty="0"/>
              <a:t> : Transmission par le CD du dossier complet à la Commission Labellisation Ligue .</a:t>
            </a:r>
          </a:p>
          <a:p>
            <a:pPr>
              <a:lnSpc>
                <a:spcPct val="150000"/>
              </a:lnSpc>
            </a:pPr>
            <a:r>
              <a:rPr lang="fr-FR" b="1" dirty="0"/>
              <a:t>Avant le 31 mai 2026</a:t>
            </a:r>
            <a:r>
              <a:rPr lang="fr-FR" dirty="0"/>
              <a:t> : validation du dossier par la Ligue, qui est transmis à la FFR</a:t>
            </a:r>
          </a:p>
          <a:p>
            <a:pPr>
              <a:lnSpc>
                <a:spcPct val="160000"/>
              </a:lnSpc>
            </a:pPr>
            <a:r>
              <a:rPr lang="fr-FR" b="1" dirty="0"/>
              <a:t>Fin juin 2026 </a:t>
            </a:r>
            <a:r>
              <a:rPr lang="fr-FR" dirty="0"/>
              <a:t> : validation et attribution du label par la FFR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793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342B5D-8EC0-DA43-F23A-98DA85E9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5821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Documents à fournir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5359CF-4055-E90B-0FF6-AE1E8FE26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59666"/>
            <a:ext cx="8047806" cy="4009990"/>
          </a:xfrm>
        </p:spPr>
        <p:txBody>
          <a:bodyPr>
            <a:normAutofit fontScale="92500" lnSpcReduction="10000"/>
          </a:bodyPr>
          <a:lstStyle/>
          <a:p>
            <a:endParaRPr lang="fr-FR" b="1" dirty="0"/>
          </a:p>
          <a:p>
            <a:r>
              <a:rPr lang="fr-FR" b="1" dirty="0"/>
              <a:t>1</a:t>
            </a:r>
            <a:r>
              <a:rPr lang="fr-FR" b="1" baseline="30000" dirty="0"/>
              <a:t>ère</a:t>
            </a:r>
            <a:r>
              <a:rPr lang="fr-FR" b="1" dirty="0"/>
              <a:t> DEMANDE &amp; RENOUVELLEMENT</a:t>
            </a:r>
          </a:p>
          <a:p>
            <a:pPr lvl="1"/>
            <a:r>
              <a:rPr lang="fr-FR" dirty="0"/>
              <a:t>GRILLE COMPLETE + ORGANIGRAMME + PROJET PEDAGOGIQUE</a:t>
            </a:r>
          </a:p>
          <a:p>
            <a:pPr marL="342900" lvl="1" indent="0">
              <a:buNone/>
            </a:pPr>
            <a:r>
              <a:rPr lang="fr-FR" dirty="0"/>
              <a:t>Participants : élu CD + CTD + représentants club + CTC si possible</a:t>
            </a:r>
          </a:p>
          <a:p>
            <a:pPr marL="342900" lvl="1" indent="0">
              <a:buNone/>
            </a:pPr>
            <a:endParaRPr lang="fr-FR" dirty="0"/>
          </a:p>
          <a:p>
            <a:r>
              <a:rPr lang="fr-FR" b="1" dirty="0"/>
              <a:t>VISITE 2 ANS</a:t>
            </a:r>
          </a:p>
          <a:p>
            <a:pPr lvl="1"/>
            <a:r>
              <a:rPr lang="fr-FR" dirty="0"/>
              <a:t>ORGANIGRAMME + COMPTE RENDU VISITE en PDF</a:t>
            </a:r>
          </a:p>
          <a:p>
            <a:pPr marL="342900" lvl="1" indent="0">
              <a:buNone/>
            </a:pPr>
            <a:r>
              <a:rPr lang="fr-FR" dirty="0"/>
              <a:t>Participants : élu CD + CTD + représentants club et CTC (présence obligatoire)</a:t>
            </a:r>
          </a:p>
          <a:p>
            <a:pPr marL="342900" lvl="1" indent="0">
              <a:buNone/>
            </a:pPr>
            <a:r>
              <a:rPr lang="fr-FR" dirty="0"/>
              <a:t>(en cas de demande de réévaluation, grille complète exigée en plus)</a:t>
            </a:r>
          </a:p>
          <a:p>
            <a:pPr marL="342900" lvl="1" indent="0">
              <a:buNone/>
            </a:pPr>
            <a:endParaRPr lang="fr-FR" dirty="0"/>
          </a:p>
          <a:p>
            <a:r>
              <a:rPr lang="fr-FR" b="1" dirty="0"/>
              <a:t>VISITE ANNUELLE «  3 étoiles »</a:t>
            </a:r>
          </a:p>
          <a:p>
            <a:pPr lvl="1"/>
            <a:r>
              <a:rPr lang="fr-FR" dirty="0"/>
              <a:t>Organigramme</a:t>
            </a:r>
          </a:p>
          <a:p>
            <a:pPr marL="342900" lvl="1" indent="0">
              <a:buNone/>
            </a:pPr>
            <a:r>
              <a:rPr lang="fr-FR" dirty="0"/>
              <a:t>Participants : CTL + membre commission Labellisation ligue + représentants club</a:t>
            </a:r>
          </a:p>
        </p:txBody>
      </p:sp>
    </p:spTree>
    <p:extLst>
      <p:ext uri="{BB962C8B-B14F-4D97-AF65-F5344CB8AC3E}">
        <p14:creationId xmlns:p14="http://schemas.microsoft.com/office/powerpoint/2010/main" val="2511314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294232" y="380745"/>
            <a:ext cx="5713661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ETAT DES LIEUX DES EDR – CD07</a:t>
            </a:r>
            <a:endParaRPr sz="3200" dirty="0"/>
          </a:p>
        </p:txBody>
      </p:sp>
      <p:pic>
        <p:nvPicPr>
          <p:cNvPr id="78" name="Google Shape;7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9543" y="182879"/>
            <a:ext cx="1871162" cy="91331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"/>
          <p:cNvSpPr txBox="1"/>
          <p:nvPr/>
        </p:nvSpPr>
        <p:spPr>
          <a:xfrm>
            <a:off x="618600" y="1692688"/>
            <a:ext cx="3953400" cy="2916173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EDR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labellisées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RC EYRIEUX</a:t>
            </a: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RC TEILLOIS</a:t>
            </a: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 PRIVAS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OBCH VILLENEUVE DE BERG</a:t>
            </a: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La Voulte Rugby</a:t>
            </a: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FC Tournon Tain</a:t>
            </a: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RC </a:t>
            </a:r>
            <a:r>
              <a:rPr lang="en-US" sz="20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Aubenas</a:t>
            </a: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Vals</a:t>
            </a: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RC </a:t>
            </a:r>
            <a:r>
              <a:rPr lang="en-US" sz="20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Lamastre</a:t>
            </a: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2671" y="1780032"/>
            <a:ext cx="379475" cy="3596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5;p8">
            <a:extLst>
              <a:ext uri="{FF2B5EF4-FFF2-40B4-BE49-F238E27FC236}">
                <a16:creationId xmlns:a16="http://schemas.microsoft.com/office/drawing/2014/main" id="{0E6DCE65-C56F-486D-E3E7-15160ADC19B7}"/>
              </a:ext>
            </a:extLst>
          </p:cNvPr>
          <p:cNvSpPr txBox="1"/>
          <p:nvPr/>
        </p:nvSpPr>
        <p:spPr>
          <a:xfrm>
            <a:off x="4886325" y="2139696"/>
            <a:ext cx="3871913" cy="278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2025 Obtention Label 1 Étoile</a:t>
            </a:r>
          </a:p>
          <a:p>
            <a:pPr marL="12700" lvl="0"/>
            <a:endParaRPr lang="en-US" sz="2000" b="1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/>
            <a:endParaRPr lang="en-US" sz="2000" b="1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/>
            <a:r>
              <a:rPr lang="en-US" sz="2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2025-Renouvellement Label 1 Étoile</a:t>
            </a:r>
          </a:p>
          <a:p>
            <a:pPr marL="12700" lvl="0"/>
            <a:endParaRPr lang="fr-FR"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/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2025-Maitien Label 1 Étoile</a:t>
            </a:r>
          </a:p>
          <a:p>
            <a:pPr marL="12700" marR="5080"/>
            <a:endParaRPr lang="en-US"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/>
            <a:endParaRPr lang="fr-FR"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294233" y="380745"/>
            <a:ext cx="5735092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ETAT DES LIEUX DES EDR – CD07</a:t>
            </a:r>
            <a:endParaRPr sz="3200" dirty="0"/>
          </a:p>
        </p:txBody>
      </p:sp>
      <p:pic>
        <p:nvPicPr>
          <p:cNvPr id="87" name="Google Shape;8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9543" y="182879"/>
            <a:ext cx="1871162" cy="91331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7"/>
          <p:cNvSpPr txBox="1"/>
          <p:nvPr/>
        </p:nvSpPr>
        <p:spPr>
          <a:xfrm>
            <a:off x="618744" y="1685544"/>
            <a:ext cx="3953510" cy="1685067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EDR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labellisées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endParaRPr lang="en-US"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BASSIN DE CRUSSOL RUGBY</a:t>
            </a: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 S ANNONAY</a:t>
            </a: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2171" y="1827276"/>
            <a:ext cx="760476" cy="359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5;p8">
            <a:extLst>
              <a:ext uri="{FF2B5EF4-FFF2-40B4-BE49-F238E27FC236}">
                <a16:creationId xmlns:a16="http://schemas.microsoft.com/office/drawing/2014/main" id="{71C7E65E-DAE4-E52E-AB80-6FEA7D5B9C83}"/>
              </a:ext>
            </a:extLst>
          </p:cNvPr>
          <p:cNvSpPr txBox="1"/>
          <p:nvPr/>
        </p:nvSpPr>
        <p:spPr>
          <a:xfrm>
            <a:off x="4886325" y="2139696"/>
            <a:ext cx="3871913" cy="93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endParaRPr lang="fr-FR"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/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2025-Maitien Label 2 Étoiles</a:t>
            </a:r>
            <a:endParaRPr lang="fr-FR"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"/>
          <p:cNvSpPr txBox="1">
            <a:spLocks noGrp="1"/>
          </p:cNvSpPr>
          <p:nvPr>
            <p:ph type="title"/>
          </p:nvPr>
        </p:nvSpPr>
        <p:spPr>
          <a:xfrm>
            <a:off x="294233" y="195783"/>
            <a:ext cx="5642223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ETAT DES LIEUX DES EDR – CD26</a:t>
            </a:r>
            <a:endParaRPr sz="3200" dirty="0"/>
          </a:p>
        </p:txBody>
      </p:sp>
      <p:sp>
        <p:nvSpPr>
          <p:cNvPr id="103" name="Google Shape;103;p8"/>
          <p:cNvSpPr txBox="1"/>
          <p:nvPr/>
        </p:nvSpPr>
        <p:spPr>
          <a:xfrm>
            <a:off x="548295" y="1569592"/>
            <a:ext cx="3889500" cy="2916173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EDR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labellisées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RC RAMBERTOIS</a:t>
            </a: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RC CANTON DE MARSANNE</a:t>
            </a: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RC ROMANAIS PEAGEOIS</a:t>
            </a: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 ROYANNAIS</a:t>
            </a: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US VEORE XV</a:t>
            </a: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US RHONE XV</a:t>
            </a: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RC EYMEUX</a:t>
            </a: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US DIEULEFIT BOURDEAUX</a:t>
            </a:r>
            <a:endParaRPr sz="2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0211" y="1664202"/>
            <a:ext cx="381000" cy="36118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8"/>
          <p:cNvSpPr txBox="1"/>
          <p:nvPr/>
        </p:nvSpPr>
        <p:spPr>
          <a:xfrm>
            <a:off x="5022056" y="2025390"/>
            <a:ext cx="3350463" cy="247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2025 Obtention Label 1 Étoile</a:t>
            </a:r>
          </a:p>
          <a:p>
            <a:pPr marL="12700" lvl="0"/>
            <a:endParaRPr lang="en-US" sz="2000" b="1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/>
            <a:endParaRPr lang="en-US" sz="2000" b="1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/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2025-Maintient Label 1 Étoile</a:t>
            </a:r>
            <a:endParaRPr lang="fr-FR"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0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2026-Visite des 2 ans</a:t>
            </a:r>
            <a:endParaRPr sz="2000" b="1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4441" y="468515"/>
            <a:ext cx="1078078" cy="1000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294233" y="195783"/>
            <a:ext cx="574938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ETAT DES LIEUX DES EDR – CD26</a:t>
            </a:r>
            <a:endParaRPr sz="3200" dirty="0"/>
          </a:p>
        </p:txBody>
      </p:sp>
      <p:sp>
        <p:nvSpPr>
          <p:cNvPr id="113" name="Google Shape;113;p9"/>
          <p:cNvSpPr txBox="1"/>
          <p:nvPr/>
        </p:nvSpPr>
        <p:spPr>
          <a:xfrm>
            <a:off x="513020" y="1860064"/>
            <a:ext cx="3889500" cy="2730876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2225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EDR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labellisées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 MONTILIENNE SPORTIVE</a:t>
            </a:r>
            <a:r>
              <a:rPr lang="en-US" sz="2000" b="1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LOVALI XV</a:t>
            </a: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ECSM XV</a:t>
            </a: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AS GRANE  (2026)</a:t>
            </a: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RC TRICASTIN  (2026)</a:t>
            </a:r>
            <a:endParaRPr sz="2000" b="1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1F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oogle Shape;114;p9"/>
          <p:cNvGrpSpPr/>
          <p:nvPr/>
        </p:nvGrpSpPr>
        <p:grpSpPr>
          <a:xfrm>
            <a:off x="3526535" y="1971858"/>
            <a:ext cx="789431" cy="359663"/>
            <a:chOff x="3526535" y="1548383"/>
            <a:chExt cx="789431" cy="359663"/>
          </a:xfrm>
        </p:grpSpPr>
        <p:pic>
          <p:nvPicPr>
            <p:cNvPr id="115" name="Google Shape;115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36491" y="1548383"/>
              <a:ext cx="379475" cy="359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6535" y="1548383"/>
              <a:ext cx="381000" cy="3596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9"/>
          <p:cNvSpPr txBox="1"/>
          <p:nvPr/>
        </p:nvSpPr>
        <p:spPr>
          <a:xfrm>
            <a:off x="4976398" y="2638714"/>
            <a:ext cx="3410365" cy="155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/>
            <a:r>
              <a:rPr lang="en-US" sz="2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2025-Obtention Label 2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Étoiles</a:t>
            </a:r>
            <a:endParaRPr lang="en-US" sz="2000" b="1" i="0" u="none" strike="noStrike" cap="none" dirty="0">
              <a:solidFill>
                <a:schemeClr val="accent3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2025-Maintient Label 2 </a:t>
            </a: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Étoiles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/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2026-Visite des 2 ans</a:t>
            </a:r>
            <a:endParaRPr sz="2000" b="1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4846" y="438073"/>
            <a:ext cx="1047382" cy="972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294233" y="195783"/>
            <a:ext cx="5670798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ETAT DES LIEUX DES EDR – CD26</a:t>
            </a:r>
            <a:endParaRPr sz="3200" dirty="0"/>
          </a:p>
        </p:txBody>
      </p:sp>
      <p:sp>
        <p:nvSpPr>
          <p:cNvPr id="125" name="Google Shape;125;p10"/>
          <p:cNvSpPr txBox="1"/>
          <p:nvPr/>
        </p:nvSpPr>
        <p:spPr>
          <a:xfrm>
            <a:off x="539495" y="2386297"/>
            <a:ext cx="4249500" cy="169726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2225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EDR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labellisées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lvl="0" indent="-343535">
              <a:buClr>
                <a:srgbClr val="1F4E79"/>
              </a:buClr>
              <a:buSzPts val="2000"/>
              <a:buFont typeface="Calibri"/>
              <a:buChar char="●"/>
            </a:pPr>
            <a:endParaRPr lang="en-US" sz="2000" b="1" dirty="0">
              <a:solidFill>
                <a:srgbClr val="1F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4340" indent="-343535">
              <a:buClr>
                <a:srgbClr val="1F4E79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VALENCE ROMANS DROME RUGBY</a:t>
            </a: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460"/>
              </a:spcBef>
              <a:spcAft>
                <a:spcPts val="0"/>
              </a:spcAft>
              <a:buNone/>
            </a:pPr>
            <a:endParaRPr sz="2000" b="1" u="sng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0"/>
          <p:cNvSpPr txBox="1"/>
          <p:nvPr/>
        </p:nvSpPr>
        <p:spPr>
          <a:xfrm>
            <a:off x="5277236" y="2669805"/>
            <a:ext cx="3245258" cy="62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/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2025-Maintient Label 3 Étoiles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1390" y="2489974"/>
            <a:ext cx="1136904" cy="35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3513" y="498622"/>
            <a:ext cx="1033429" cy="959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294233" y="391413"/>
            <a:ext cx="7349580" cy="44434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Les Formations- Brevets </a:t>
            </a:r>
            <a:r>
              <a:rPr lang="en-US" sz="2800" dirty="0" err="1"/>
              <a:t>Fédéraux</a:t>
            </a:r>
            <a:endParaRPr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D9FC81-80E3-3879-B85A-8C9D5CCDE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33" y="979776"/>
            <a:ext cx="7586662" cy="405656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6FF2FA-4DA2-E925-BC16-BE636BAE5F98}"/>
              </a:ext>
            </a:extLst>
          </p:cNvPr>
          <p:cNvSpPr/>
          <p:nvPr/>
        </p:nvSpPr>
        <p:spPr>
          <a:xfrm>
            <a:off x="3743326" y="4171950"/>
            <a:ext cx="4021930" cy="5801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https://www.iref.aurarugby.fr/formation-federale/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056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B32575-D3B3-91E5-7F4B-B23C217F1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34" y="600295"/>
            <a:ext cx="8442101" cy="4348794"/>
          </a:xfrm>
        </p:spPr>
        <p:txBody>
          <a:bodyPr>
            <a:normAutofit/>
          </a:bodyPr>
          <a:lstStyle/>
          <a:p>
            <a:endParaRPr lang="fr-FR" sz="1800" dirty="0"/>
          </a:p>
          <a:p>
            <a:r>
              <a:rPr lang="fr-FR" sz="1800" u="sng" dirty="0"/>
              <a:t>RESPONSABLE</a:t>
            </a:r>
            <a:r>
              <a:rPr lang="fr-FR" sz="1800" dirty="0"/>
              <a:t>	Virginie CHOQUET	</a:t>
            </a:r>
          </a:p>
          <a:p>
            <a:pPr marL="0" indent="0">
              <a:buNone/>
            </a:pPr>
            <a:r>
              <a:rPr lang="fr-FR" sz="1800" dirty="0"/>
              <a:t>			</a:t>
            </a:r>
            <a:r>
              <a:rPr lang="fr-FR" sz="1800" b="1" u="sng" dirty="0"/>
              <a:t>Pôle DEVELOPPEMENT LIGUE </a:t>
            </a:r>
          </a:p>
          <a:p>
            <a:endParaRPr lang="fr-FR" sz="1800" dirty="0"/>
          </a:p>
          <a:p>
            <a:pPr marL="342900" lvl="1" indent="0">
              <a:buNone/>
            </a:pPr>
            <a:r>
              <a:rPr lang="fr-FR" u="sng" dirty="0"/>
              <a:t>MEMBRES</a:t>
            </a:r>
          </a:p>
          <a:p>
            <a:pPr lvl="1"/>
            <a:r>
              <a:rPr lang="fr-FR" sz="1600" dirty="0"/>
              <a:t>VIRGINIE CHOQUET		MO MONTBONNOT </a:t>
            </a:r>
            <a:r>
              <a:rPr lang="fr-FR" dirty="0"/>
              <a:t>	</a:t>
            </a:r>
            <a:r>
              <a:rPr lang="fr-FR" dirty="0">
                <a:solidFill>
                  <a:srgbClr val="C00000"/>
                </a:solidFill>
              </a:rPr>
              <a:t>CD 38 - 73 - 74</a:t>
            </a:r>
          </a:p>
          <a:p>
            <a:pPr lvl="1"/>
            <a:r>
              <a:rPr lang="fr-FR" b="1" dirty="0"/>
              <a:t>ROMAIN JAY		MO GUILHERAND GRANGES    </a:t>
            </a:r>
            <a:r>
              <a:rPr lang="fr-FR" b="1" dirty="0">
                <a:solidFill>
                  <a:srgbClr val="C00000"/>
                </a:solidFill>
              </a:rPr>
              <a:t>CD 07 - 26</a:t>
            </a:r>
          </a:p>
          <a:p>
            <a:pPr lvl="1"/>
            <a:r>
              <a:rPr lang="fr-FR" sz="1600" dirty="0"/>
              <a:t>CLAUDE CROUZET		MO CLERMONT FERRAND    </a:t>
            </a:r>
            <a:r>
              <a:rPr lang="fr-FR" sz="1600" dirty="0">
                <a:solidFill>
                  <a:srgbClr val="C00000"/>
                </a:solidFill>
              </a:rPr>
              <a:t>CD 03 - 15 - 43 - 63</a:t>
            </a:r>
          </a:p>
          <a:p>
            <a:pPr lvl="1"/>
            <a:r>
              <a:rPr lang="fr-FR" sz="1600" dirty="0"/>
              <a:t>JEAN-JACQUES DIDIER*	MO CHAPONNAY	</a:t>
            </a:r>
            <a:r>
              <a:rPr lang="fr-FR" sz="1600" dirty="0">
                <a:solidFill>
                  <a:srgbClr val="C00000"/>
                </a:solidFill>
              </a:rPr>
              <a:t>CD 01 - 42 – 6</a:t>
            </a:r>
            <a:br>
              <a:rPr lang="fr-FR" sz="1600" dirty="0">
                <a:solidFill>
                  <a:srgbClr val="C00000"/>
                </a:solidFill>
              </a:rPr>
            </a:br>
            <a:r>
              <a:rPr lang="fr-FR" sz="1600" dirty="0">
                <a:solidFill>
                  <a:srgbClr val="C00000"/>
                </a:solidFill>
              </a:rPr>
              <a:t>                                   *</a:t>
            </a:r>
            <a:r>
              <a:rPr lang="fr-FR" dirty="0"/>
              <a:t>Référent Labellisation Ligue AURA</a:t>
            </a:r>
          </a:p>
          <a:p>
            <a:pPr lvl="2"/>
            <a:endParaRPr lang="fr-FR" dirty="0"/>
          </a:p>
          <a:p>
            <a:r>
              <a:rPr lang="fr-FR" dirty="0"/>
              <a:t> </a:t>
            </a:r>
            <a:r>
              <a:rPr lang="fr-FR" u="sng" dirty="0"/>
              <a:t>Conseiller Technique de Ligue </a:t>
            </a:r>
            <a:r>
              <a:rPr lang="fr-FR" dirty="0"/>
              <a:t>   Ludovic MOLINIE</a:t>
            </a:r>
            <a:br>
              <a:rPr lang="fr-FR" dirty="0"/>
            </a:br>
            <a:r>
              <a:rPr lang="fr-FR" dirty="0"/>
              <a:t>                                                      </a:t>
            </a:r>
            <a:r>
              <a:rPr lang="fr-FR" sz="1500" dirty="0"/>
              <a:t>Référent EDR Commission Technique Nationale EDR</a:t>
            </a:r>
          </a:p>
          <a:p>
            <a:pPr lvl="0">
              <a:lnSpc>
                <a:spcPct val="90000"/>
              </a:lnSpc>
              <a:spcBef>
                <a:spcPts val="800"/>
              </a:spcBef>
            </a:pPr>
            <a:r>
              <a:rPr lang="fr-FR" u="sng" dirty="0"/>
              <a:t>Chargé de développement à l’arbitrage ligue</a:t>
            </a:r>
            <a:r>
              <a:rPr lang="fr-FR" dirty="0"/>
              <a:t>: Victor LIAUD</a:t>
            </a:r>
          </a:p>
          <a:p>
            <a:pPr lvl="0">
              <a:lnSpc>
                <a:spcPct val="90000"/>
              </a:lnSpc>
              <a:spcBef>
                <a:spcPts val="800"/>
              </a:spcBef>
            </a:pPr>
            <a:r>
              <a:rPr lang="fr-FR" u="sng" dirty="0"/>
              <a:t>Réfèrent arbitrage secteur Sud</a:t>
            </a:r>
            <a:r>
              <a:rPr lang="fr-FR" dirty="0"/>
              <a:t>: Emmanuel FEREZ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0A0E646-6834-EFAC-DDC1-5DC3A4109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212150"/>
          </a:xfrm>
        </p:spPr>
        <p:txBody>
          <a:bodyPr>
            <a:normAutofit fontScale="90000"/>
          </a:bodyPr>
          <a:lstStyle/>
          <a:p>
            <a:r>
              <a:rPr lang="fr-FR" sz="3000" dirty="0">
                <a:solidFill>
                  <a:srgbClr val="FFFFFF"/>
                </a:solidFill>
              </a:rPr>
              <a:t>PRESON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83DD5DA-91F5-30BF-671A-770BDE93B5BE}"/>
              </a:ext>
            </a:extLst>
          </p:cNvPr>
          <p:cNvSpPr txBox="1">
            <a:spLocks/>
          </p:cNvSpPr>
          <p:nvPr/>
        </p:nvSpPr>
        <p:spPr>
          <a:xfrm flipV="1">
            <a:off x="718880" y="115909"/>
            <a:ext cx="7698523" cy="48438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fr-FR" sz="3000" dirty="0">
                <a:solidFill>
                  <a:srgbClr val="FFFFFF"/>
                </a:solidFill>
                <a:latin typeface="Aptos Display" panose="02110004020202020204"/>
              </a:rPr>
              <a:t>PRESEN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10500A8-4561-C656-C4B5-FD5285C7E0DB}"/>
              </a:ext>
            </a:extLst>
          </p:cNvPr>
          <p:cNvSpPr txBox="1">
            <a:spLocks/>
          </p:cNvSpPr>
          <p:nvPr/>
        </p:nvSpPr>
        <p:spPr>
          <a:xfrm>
            <a:off x="718880" y="194411"/>
            <a:ext cx="7698523" cy="3163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fr-FR" sz="3000" dirty="0">
                <a:solidFill>
                  <a:prstClr val="black"/>
                </a:solidFill>
                <a:latin typeface="Aptos Display" panose="02110004020202020204"/>
              </a:rPr>
              <a:t>Membres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B2B342-F5E0-82CF-BE44-2F59AFC4E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532" y="176670"/>
            <a:ext cx="1441180" cy="78573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145DA59-7646-71FE-36F9-DF97DBB29B2A}"/>
              </a:ext>
            </a:extLst>
          </p:cNvPr>
          <p:cNvSpPr txBox="1">
            <a:spLocks/>
          </p:cNvSpPr>
          <p:nvPr/>
        </p:nvSpPr>
        <p:spPr>
          <a:xfrm flipV="1">
            <a:off x="1081826" y="357389"/>
            <a:ext cx="7449877" cy="2121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fr-FR" sz="3000" dirty="0">
                <a:solidFill>
                  <a:srgbClr val="FFFFFF"/>
                </a:solidFill>
                <a:latin typeface="Aptos Display" panose="02110004020202020204"/>
              </a:rPr>
              <a:t>PRESEN</a:t>
            </a:r>
          </a:p>
        </p:txBody>
      </p:sp>
    </p:spTree>
    <p:extLst>
      <p:ext uri="{BB962C8B-B14F-4D97-AF65-F5344CB8AC3E}">
        <p14:creationId xmlns:p14="http://schemas.microsoft.com/office/powerpoint/2010/main" val="3479640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392A1-22E4-5C81-EAA1-D268CD6C8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8055E5-8B7D-569E-CE92-1A0B50CF3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-236561"/>
            <a:ext cx="8748972" cy="5174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lnSpc>
                <a:spcPct val="50000"/>
              </a:lnSpc>
              <a:spcBef>
                <a:spcPts val="0"/>
              </a:spcBef>
              <a:buNone/>
            </a:pP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ACD8C47-D794-9B4D-5D04-BF5702AE7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5" y="205624"/>
            <a:ext cx="8856984" cy="758697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Calibri "/>
              </a:rPr>
              <a:t>SEMAINE NATIONALE EDR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5423C86-713D-1F1C-151A-4DCA6710A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15" y="2025557"/>
            <a:ext cx="836973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FFR aide les différents acteurs à mettre en place leurs journées portes ouvertes de la rentrée grâce à un mémo d'organisation.</a:t>
            </a: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Chaque club a reçu un mail pour identifier les temps forts de sa semaine et nous permettre de réaliser une carte interactive des événements via un formulaire à compléter par les clubs : </a:t>
            </a: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2"/>
              </a:rPr>
              <a:t>https://forms.office.com/e/nRLZfPYmDb</a:t>
            </a: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Les informations et documents sur la SNEDR sont disponibles ici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https://www.ffr.fr/jouer-au-rugby/ecole_de_rugby/semaine-nationale-des-ecoles-de-rugby</a:t>
            </a: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A960FC-4624-204A-A7C1-A50107013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671" y="229301"/>
            <a:ext cx="3461793" cy="179625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C8A970-9CE9-0FD0-8E14-9929AE71B93F}"/>
              </a:ext>
            </a:extLst>
          </p:cNvPr>
          <p:cNvSpPr txBox="1"/>
          <p:nvPr/>
        </p:nvSpPr>
        <p:spPr>
          <a:xfrm>
            <a:off x="4176464" y="25817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/>
              </a:rPr>
              <a:t>VOIR LE MEMO D'ORGANISATION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358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BA724-2996-4601-51B2-3ECD002D5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77B04D-C3E3-91D2-A713-461C7617D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-236561"/>
            <a:ext cx="8748972" cy="5174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lnSpc>
                <a:spcPct val="50000"/>
              </a:lnSpc>
              <a:spcBef>
                <a:spcPts val="0"/>
              </a:spcBef>
              <a:buNone/>
            </a:pP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250000"/>
              </a:lnSpc>
              <a:buNone/>
            </a:pPr>
            <a:endParaRPr lang="fr-FR" sz="2000" dirty="0"/>
          </a:p>
          <a:p>
            <a:pPr marL="0" indent="0">
              <a:lnSpc>
                <a:spcPct val="150000"/>
              </a:lnSpc>
              <a:buNone/>
            </a:pP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4DDF8F3-336A-5A73-8BF7-E30D83640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5" y="205624"/>
            <a:ext cx="8856984" cy="758697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Calibri "/>
              </a:rPr>
              <a:t>ANTENNES EDR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D9393A-7737-BC1B-046D-82E8842D7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195486"/>
            <a:ext cx="1153666" cy="12951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B8C8369-9138-11D4-0730-D602CD202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35646"/>
            <a:ext cx="8640960" cy="2608431"/>
          </a:xfrm>
          <a:prstGeom prst="rect">
            <a:avLst/>
          </a:prstGeom>
        </p:spPr>
      </p:pic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D0F1FD07-B538-0DE7-D3BD-65E1F05B33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59765" y="11821"/>
          <a:ext cx="1268720" cy="1432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67219" imgH="8019658" progId="Acrobat.Document.DC">
                  <p:embed/>
                </p:oleObj>
              </mc:Choice>
              <mc:Fallback>
                <p:oleObj name="Acrobat Document" r:id="rId4" imgW="5667219" imgH="8019658" progId="Acrobat.Document.DC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D0F1FD07-B538-0DE7-D3BD-65E1F05B33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59765" y="11821"/>
                        <a:ext cx="1268720" cy="1432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8326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5"/>
          <p:cNvGrpSpPr/>
          <p:nvPr/>
        </p:nvGrpSpPr>
        <p:grpSpPr>
          <a:xfrm>
            <a:off x="1763267" y="3092195"/>
            <a:ext cx="6109970" cy="1732914"/>
            <a:chOff x="1763267" y="3092195"/>
            <a:chExt cx="6109970" cy="1732914"/>
          </a:xfrm>
        </p:grpSpPr>
        <p:sp>
          <p:nvSpPr>
            <p:cNvPr id="158" name="Google Shape;158;p15"/>
            <p:cNvSpPr/>
            <p:nvPr/>
          </p:nvSpPr>
          <p:spPr>
            <a:xfrm>
              <a:off x="1763267" y="3092195"/>
              <a:ext cx="6109970" cy="1732914"/>
            </a:xfrm>
            <a:custGeom>
              <a:avLst/>
              <a:gdLst/>
              <a:ahLst/>
              <a:cxnLst/>
              <a:rect l="l" t="t" r="r" b="b"/>
              <a:pathLst>
                <a:path w="6109970" h="1732914" extrusionOk="0">
                  <a:moveTo>
                    <a:pt x="5820917" y="0"/>
                  </a:moveTo>
                  <a:lnTo>
                    <a:pt x="288798" y="0"/>
                  </a:lnTo>
                  <a:lnTo>
                    <a:pt x="241950" y="3779"/>
                  </a:lnTo>
                  <a:lnTo>
                    <a:pt x="197510" y="14721"/>
                  </a:lnTo>
                  <a:lnTo>
                    <a:pt x="156072" y="32232"/>
                  </a:lnTo>
                  <a:lnTo>
                    <a:pt x="118231" y="55717"/>
                  </a:lnTo>
                  <a:lnTo>
                    <a:pt x="84581" y="84581"/>
                  </a:lnTo>
                  <a:lnTo>
                    <a:pt x="55717" y="118231"/>
                  </a:lnTo>
                  <a:lnTo>
                    <a:pt x="32232" y="156072"/>
                  </a:lnTo>
                  <a:lnTo>
                    <a:pt x="14721" y="197510"/>
                  </a:lnTo>
                  <a:lnTo>
                    <a:pt x="3779" y="241950"/>
                  </a:lnTo>
                  <a:lnTo>
                    <a:pt x="0" y="288798"/>
                  </a:lnTo>
                  <a:lnTo>
                    <a:pt x="0" y="1443990"/>
                  </a:lnTo>
                  <a:lnTo>
                    <a:pt x="3779" y="1490834"/>
                  </a:lnTo>
                  <a:lnTo>
                    <a:pt x="14721" y="1535272"/>
                  </a:lnTo>
                  <a:lnTo>
                    <a:pt x="32232" y="1576709"/>
                  </a:lnTo>
                  <a:lnTo>
                    <a:pt x="55717" y="1614550"/>
                  </a:lnTo>
                  <a:lnTo>
                    <a:pt x="84581" y="1648201"/>
                  </a:lnTo>
                  <a:lnTo>
                    <a:pt x="118231" y="1677066"/>
                  </a:lnTo>
                  <a:lnTo>
                    <a:pt x="156072" y="1700552"/>
                  </a:lnTo>
                  <a:lnTo>
                    <a:pt x="197510" y="1718064"/>
                  </a:lnTo>
                  <a:lnTo>
                    <a:pt x="241950" y="1729008"/>
                  </a:lnTo>
                  <a:lnTo>
                    <a:pt x="288798" y="1732788"/>
                  </a:lnTo>
                  <a:lnTo>
                    <a:pt x="5820917" y="1732788"/>
                  </a:lnTo>
                  <a:lnTo>
                    <a:pt x="5867765" y="1729008"/>
                  </a:lnTo>
                  <a:lnTo>
                    <a:pt x="5912205" y="1718064"/>
                  </a:lnTo>
                  <a:lnTo>
                    <a:pt x="5953643" y="1700552"/>
                  </a:lnTo>
                  <a:lnTo>
                    <a:pt x="5991484" y="1677066"/>
                  </a:lnTo>
                  <a:lnTo>
                    <a:pt x="6025134" y="1648201"/>
                  </a:lnTo>
                  <a:lnTo>
                    <a:pt x="6053998" y="1614550"/>
                  </a:lnTo>
                  <a:lnTo>
                    <a:pt x="6077483" y="1576709"/>
                  </a:lnTo>
                  <a:lnTo>
                    <a:pt x="6094994" y="1535272"/>
                  </a:lnTo>
                  <a:lnTo>
                    <a:pt x="6105936" y="1490834"/>
                  </a:lnTo>
                  <a:lnTo>
                    <a:pt x="6109715" y="1443990"/>
                  </a:lnTo>
                  <a:lnTo>
                    <a:pt x="6109715" y="288798"/>
                  </a:lnTo>
                  <a:lnTo>
                    <a:pt x="6105936" y="241950"/>
                  </a:lnTo>
                  <a:lnTo>
                    <a:pt x="6094994" y="197510"/>
                  </a:lnTo>
                  <a:lnTo>
                    <a:pt x="6077483" y="156072"/>
                  </a:lnTo>
                  <a:lnTo>
                    <a:pt x="6053998" y="118231"/>
                  </a:lnTo>
                  <a:lnTo>
                    <a:pt x="6025133" y="84581"/>
                  </a:lnTo>
                  <a:lnTo>
                    <a:pt x="5991484" y="55717"/>
                  </a:lnTo>
                  <a:lnTo>
                    <a:pt x="5953643" y="32232"/>
                  </a:lnTo>
                  <a:lnTo>
                    <a:pt x="5912205" y="14721"/>
                  </a:lnTo>
                  <a:lnTo>
                    <a:pt x="5867765" y="3779"/>
                  </a:lnTo>
                  <a:lnTo>
                    <a:pt x="5820917" y="0"/>
                  </a:lnTo>
                  <a:close/>
                </a:path>
              </a:pathLst>
            </a:custGeom>
            <a:solidFill>
              <a:srgbClr val="BCD6E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1763267" y="3092195"/>
              <a:ext cx="6109970" cy="1732914"/>
            </a:xfrm>
            <a:custGeom>
              <a:avLst/>
              <a:gdLst/>
              <a:ahLst/>
              <a:cxnLst/>
              <a:rect l="l" t="t" r="r" b="b"/>
              <a:pathLst>
                <a:path w="6109970" h="1732914" extrusionOk="0">
                  <a:moveTo>
                    <a:pt x="0" y="288798"/>
                  </a:moveTo>
                  <a:lnTo>
                    <a:pt x="3779" y="241950"/>
                  </a:lnTo>
                  <a:lnTo>
                    <a:pt x="14721" y="197510"/>
                  </a:lnTo>
                  <a:lnTo>
                    <a:pt x="32232" y="156072"/>
                  </a:lnTo>
                  <a:lnTo>
                    <a:pt x="55717" y="118231"/>
                  </a:lnTo>
                  <a:lnTo>
                    <a:pt x="84581" y="84581"/>
                  </a:lnTo>
                  <a:lnTo>
                    <a:pt x="118231" y="55717"/>
                  </a:lnTo>
                  <a:lnTo>
                    <a:pt x="156072" y="32232"/>
                  </a:lnTo>
                  <a:lnTo>
                    <a:pt x="197510" y="14721"/>
                  </a:lnTo>
                  <a:lnTo>
                    <a:pt x="241950" y="3779"/>
                  </a:lnTo>
                  <a:lnTo>
                    <a:pt x="288798" y="0"/>
                  </a:lnTo>
                  <a:lnTo>
                    <a:pt x="5820917" y="0"/>
                  </a:lnTo>
                  <a:lnTo>
                    <a:pt x="5867765" y="3779"/>
                  </a:lnTo>
                  <a:lnTo>
                    <a:pt x="5912205" y="14721"/>
                  </a:lnTo>
                  <a:lnTo>
                    <a:pt x="5953643" y="32232"/>
                  </a:lnTo>
                  <a:lnTo>
                    <a:pt x="5991484" y="55717"/>
                  </a:lnTo>
                  <a:lnTo>
                    <a:pt x="6025133" y="84581"/>
                  </a:lnTo>
                  <a:lnTo>
                    <a:pt x="6053998" y="118231"/>
                  </a:lnTo>
                  <a:lnTo>
                    <a:pt x="6077483" y="156072"/>
                  </a:lnTo>
                  <a:lnTo>
                    <a:pt x="6094994" y="197510"/>
                  </a:lnTo>
                  <a:lnTo>
                    <a:pt x="6105936" y="241950"/>
                  </a:lnTo>
                  <a:lnTo>
                    <a:pt x="6109715" y="288798"/>
                  </a:lnTo>
                  <a:lnTo>
                    <a:pt x="6109715" y="1443990"/>
                  </a:lnTo>
                  <a:lnTo>
                    <a:pt x="6105936" y="1490834"/>
                  </a:lnTo>
                  <a:lnTo>
                    <a:pt x="6094994" y="1535272"/>
                  </a:lnTo>
                  <a:lnTo>
                    <a:pt x="6077483" y="1576709"/>
                  </a:lnTo>
                  <a:lnTo>
                    <a:pt x="6053998" y="1614550"/>
                  </a:lnTo>
                  <a:lnTo>
                    <a:pt x="6025134" y="1648201"/>
                  </a:lnTo>
                  <a:lnTo>
                    <a:pt x="5991484" y="1677066"/>
                  </a:lnTo>
                  <a:lnTo>
                    <a:pt x="5953643" y="1700552"/>
                  </a:lnTo>
                  <a:lnTo>
                    <a:pt x="5912205" y="1718064"/>
                  </a:lnTo>
                  <a:lnTo>
                    <a:pt x="5867765" y="1729008"/>
                  </a:lnTo>
                  <a:lnTo>
                    <a:pt x="5820917" y="1732788"/>
                  </a:lnTo>
                  <a:lnTo>
                    <a:pt x="288798" y="1732788"/>
                  </a:lnTo>
                  <a:lnTo>
                    <a:pt x="241950" y="1729008"/>
                  </a:lnTo>
                  <a:lnTo>
                    <a:pt x="197510" y="1718064"/>
                  </a:lnTo>
                  <a:lnTo>
                    <a:pt x="156072" y="1700552"/>
                  </a:lnTo>
                  <a:lnTo>
                    <a:pt x="118231" y="1677066"/>
                  </a:lnTo>
                  <a:lnTo>
                    <a:pt x="84581" y="1648201"/>
                  </a:lnTo>
                  <a:lnTo>
                    <a:pt x="55717" y="1614550"/>
                  </a:lnTo>
                  <a:lnTo>
                    <a:pt x="32232" y="1576709"/>
                  </a:lnTo>
                  <a:lnTo>
                    <a:pt x="14721" y="1535272"/>
                  </a:lnTo>
                  <a:lnTo>
                    <a:pt x="3779" y="1490834"/>
                  </a:lnTo>
                  <a:lnTo>
                    <a:pt x="0" y="1443990"/>
                  </a:lnTo>
                  <a:lnTo>
                    <a:pt x="0" y="288798"/>
                  </a:lnTo>
                  <a:close/>
                </a:path>
              </a:pathLst>
            </a:custGeom>
            <a:noFill/>
            <a:ln w="12700" cap="flat" cmpd="sng">
              <a:solidFill>
                <a:srgbClr val="00A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15"/>
          <p:cNvSpPr txBox="1"/>
          <p:nvPr/>
        </p:nvSpPr>
        <p:spPr>
          <a:xfrm>
            <a:off x="3689627" y="3320217"/>
            <a:ext cx="373634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jpgilitos@orange.fr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/>
          </p:nvPr>
        </p:nvSpPr>
        <p:spPr>
          <a:xfrm>
            <a:off x="302583" y="346913"/>
            <a:ext cx="8538900" cy="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MISE A JOUR DES LISTING DES RESPONSABLES EDR</a:t>
            </a:r>
            <a:endParaRPr sz="3200" dirty="0"/>
          </a:p>
        </p:txBody>
      </p:sp>
      <p:pic>
        <p:nvPicPr>
          <p:cNvPr id="162" name="Google Shape;16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27" y="1017269"/>
            <a:ext cx="3314065" cy="184492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5"/>
          <p:cNvSpPr txBox="1"/>
          <p:nvPr/>
        </p:nvSpPr>
        <p:spPr>
          <a:xfrm>
            <a:off x="515877" y="1778650"/>
            <a:ext cx="30924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référent sportif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Courier New"/>
              <a:buNone/>
            </a:pP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référent administratif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4" name="Google Shape;164;p15"/>
          <p:cNvGrpSpPr/>
          <p:nvPr/>
        </p:nvGrpSpPr>
        <p:grpSpPr>
          <a:xfrm>
            <a:off x="1979676" y="3165348"/>
            <a:ext cx="1368552" cy="1600200"/>
            <a:chOff x="1979676" y="3165348"/>
            <a:chExt cx="1368552" cy="1600200"/>
          </a:xfrm>
        </p:grpSpPr>
        <p:pic>
          <p:nvPicPr>
            <p:cNvPr id="165" name="Google Shape;165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79676" y="3165348"/>
              <a:ext cx="1368552" cy="691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67712" y="3901440"/>
              <a:ext cx="864108" cy="864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7" name="Google Shape;167;p15"/>
          <p:cNvSpPr txBox="1"/>
          <p:nvPr/>
        </p:nvSpPr>
        <p:spPr>
          <a:xfrm>
            <a:off x="3271797" y="4110343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6667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jpdespert60@gmail.com</a:t>
            </a:r>
            <a:endParaRPr sz="24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"/>
          <p:cNvSpPr txBox="1">
            <a:spLocks noGrp="1"/>
          </p:cNvSpPr>
          <p:nvPr>
            <p:ph type="title"/>
          </p:nvPr>
        </p:nvSpPr>
        <p:spPr>
          <a:xfrm>
            <a:off x="3408298" y="2009394"/>
            <a:ext cx="2327402" cy="57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965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</a:t>
            </a:r>
            <a:endParaRPr/>
          </a:p>
        </p:txBody>
      </p:sp>
      <p:pic>
        <p:nvPicPr>
          <p:cNvPr id="173" name="Google Shape;17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958" y="2839656"/>
            <a:ext cx="2393187" cy="201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9011" y="2839211"/>
            <a:ext cx="1606295" cy="160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p16"/>
          <p:cNvGrpSpPr/>
          <p:nvPr/>
        </p:nvGrpSpPr>
        <p:grpSpPr>
          <a:xfrm>
            <a:off x="3791711" y="33528"/>
            <a:ext cx="1522938" cy="1467457"/>
            <a:chOff x="3791711" y="33528"/>
            <a:chExt cx="1522938" cy="1467457"/>
          </a:xfrm>
        </p:grpSpPr>
        <p:pic>
          <p:nvPicPr>
            <p:cNvPr id="176" name="Google Shape;17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87723" y="146304"/>
              <a:ext cx="1364392" cy="859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91711" y="33528"/>
              <a:ext cx="1522938" cy="1467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8" name="Google Shape;17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6543" y="124968"/>
            <a:ext cx="1931530" cy="96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79914" y="382038"/>
            <a:ext cx="1069706" cy="99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2121600" y="226152"/>
            <a:ext cx="4900800" cy="44434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LES COMMISSIONS</a:t>
            </a:r>
            <a:endParaRPr sz="2800" dirty="0"/>
          </a:p>
        </p:txBody>
      </p:sp>
      <p:sp>
        <p:nvSpPr>
          <p:cNvPr id="2" name="Google Shape;72;p4">
            <a:extLst>
              <a:ext uri="{FF2B5EF4-FFF2-40B4-BE49-F238E27FC236}">
                <a16:creationId xmlns:a16="http://schemas.microsoft.com/office/drawing/2014/main" id="{32989A94-B6C9-2D7F-64AB-BA5004255630}"/>
              </a:ext>
            </a:extLst>
          </p:cNvPr>
          <p:cNvSpPr txBox="1"/>
          <p:nvPr/>
        </p:nvSpPr>
        <p:spPr>
          <a:xfrm>
            <a:off x="616550" y="890763"/>
            <a:ext cx="8118600" cy="40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6500" rIns="0" bIns="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Commission Mixte des Ecoles de rugby DRÔME/ARDÈCHE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             Responsables: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441960"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Jean-Pierre GILITOS (CD07)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Jean-Pierre DESPERT (CD26)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fr-FR" sz="18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Pour le CD07</a:t>
            </a:r>
            <a:r>
              <a:rPr lang="fr-F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: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fr-FR" sz="18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Elus : Daniel MARHIC, Nathalie MUNIER, Fabien PEYRON, Jean-Pierre GILITOS</a:t>
            </a:r>
            <a:endParaRPr lang="fr-F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fr-FR" sz="18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CTD : Alexis CLAVIERE</a:t>
            </a:r>
            <a:endParaRPr lang="fr-F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fr-FR" sz="18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Pour le CD26</a:t>
            </a:r>
            <a:r>
              <a:rPr lang="fr-F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: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fr-FR" sz="18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Elus : Jean-Pierre DESPERT</a:t>
            </a:r>
            <a:endParaRPr lang="fr-F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fr-FR" sz="18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CTD : Bertrand CHERRIER</a:t>
            </a:r>
            <a:endParaRPr lang="fr-F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fr-FR" sz="18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Chargé de développement : Arthur GRATALOUP</a:t>
            </a:r>
            <a:endParaRPr lang="fr-FR" sz="18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pic>
        <p:nvPicPr>
          <p:cNvPr id="3" name="Google Shape;64;p3">
            <a:extLst>
              <a:ext uri="{FF2B5EF4-FFF2-40B4-BE49-F238E27FC236}">
                <a16:creationId xmlns:a16="http://schemas.microsoft.com/office/drawing/2014/main" id="{D81157DC-0601-4F30-8189-6A67481A50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433" y="206132"/>
            <a:ext cx="1108409" cy="775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842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50103-FF68-97B2-29CD-8556151B0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F5368B-0F80-9CC3-6639-D6A4EDA33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34" y="600295"/>
            <a:ext cx="8442101" cy="4348794"/>
          </a:xfrm>
        </p:spPr>
        <p:txBody>
          <a:bodyPr>
            <a:normAutofit/>
          </a:bodyPr>
          <a:lstStyle/>
          <a:p>
            <a:endParaRPr lang="fr-FR" sz="1800" dirty="0"/>
          </a:p>
          <a:p>
            <a:pPr marL="11430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/>
              <a:t>			</a:t>
            </a:r>
            <a:r>
              <a:rPr lang="fr-FR" sz="2000" b="1" u="sng" dirty="0"/>
              <a:t>COMMISSION RUGBY POUR ELLES</a:t>
            </a:r>
          </a:p>
          <a:p>
            <a:endParaRPr lang="fr-FR" sz="1800" dirty="0"/>
          </a:p>
          <a:p>
            <a:pPr marL="342900" lvl="1" indent="0">
              <a:buNone/>
            </a:pPr>
            <a:r>
              <a:rPr lang="fr-FR" b="1" dirty="0"/>
              <a:t>MEMBRES</a:t>
            </a:r>
          </a:p>
          <a:p>
            <a:pPr marL="342900" lvl="1" indent="0">
              <a:buNone/>
            </a:pPr>
            <a:r>
              <a:rPr lang="fr-FR" b="1" dirty="0"/>
              <a:t>        	</a:t>
            </a:r>
            <a:r>
              <a:rPr lang="fr-FR" dirty="0"/>
              <a:t>THIERRY REGUILLON                            RESPONSABLE COMMISSION LIGUE</a:t>
            </a:r>
          </a:p>
          <a:p>
            <a:pPr lvl="1"/>
            <a:r>
              <a:rPr lang="fr-FR" dirty="0"/>
              <a:t>ISABELLE ROUVEURE CD 07	           COMMISSION MIXTE </a:t>
            </a:r>
            <a:r>
              <a:rPr lang="fr-FR" dirty="0">
                <a:solidFill>
                  <a:srgbClr val="FF0000"/>
                </a:solidFill>
              </a:rPr>
              <a:t>CD 26-07</a:t>
            </a:r>
            <a:endParaRPr lang="fr-FR" dirty="0">
              <a:solidFill>
                <a:srgbClr val="C00000"/>
              </a:solidFill>
            </a:endParaRPr>
          </a:p>
          <a:p>
            <a:pPr lvl="1"/>
            <a:r>
              <a:rPr lang="fr-FR" dirty="0">
                <a:solidFill>
                  <a:schemeClr val="tx1"/>
                </a:solidFill>
              </a:rPr>
              <a:t>SANDRA DROUART CD 26                       COMMISSION MIXTE </a:t>
            </a:r>
            <a:r>
              <a:rPr lang="fr-FR" dirty="0">
                <a:solidFill>
                  <a:srgbClr val="FF0000"/>
                </a:solidFill>
              </a:rPr>
              <a:t>CD 26-07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PASCALE GRIMAUD                                  COMMISSION MIXTE </a:t>
            </a:r>
            <a:r>
              <a:rPr lang="fr-FR" dirty="0">
                <a:solidFill>
                  <a:srgbClr val="FF0000"/>
                </a:solidFill>
              </a:rPr>
              <a:t>CD 26-07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PATRICE FROMENT                                   CTL SECTEUR SUD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CLAUDIA GALLIN                                       CTC REFERENTE RUGBY POUR ELLES 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ALEXIS CLAVIERE                                       CTD Ardèche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BERTRAND CHERRIER                               CTD Drôme</a:t>
            </a:r>
          </a:p>
          <a:p>
            <a:pPr marL="342900" lvl="1" indent="0">
              <a:buNone/>
            </a:pPr>
            <a:endParaRPr lang="fr-FR" dirty="0">
              <a:solidFill>
                <a:srgbClr val="C00000"/>
              </a:solidFill>
            </a:endParaRPr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CA210A9-DBF1-9442-41A9-CBF97E1D7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212150"/>
          </a:xfrm>
        </p:spPr>
        <p:txBody>
          <a:bodyPr>
            <a:normAutofit fontScale="90000"/>
          </a:bodyPr>
          <a:lstStyle/>
          <a:p>
            <a:r>
              <a:rPr lang="fr-FR" sz="3000" dirty="0">
                <a:solidFill>
                  <a:srgbClr val="FFFFFF"/>
                </a:solidFill>
              </a:rPr>
              <a:t>PRESON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C6CA5DB-3F4F-084B-5675-682BFADA2EF0}"/>
              </a:ext>
            </a:extLst>
          </p:cNvPr>
          <p:cNvSpPr txBox="1">
            <a:spLocks/>
          </p:cNvSpPr>
          <p:nvPr/>
        </p:nvSpPr>
        <p:spPr>
          <a:xfrm flipV="1">
            <a:off x="718880" y="115909"/>
            <a:ext cx="7698523" cy="48438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fr-FR" sz="3000" dirty="0">
                <a:solidFill>
                  <a:srgbClr val="FFFFFF"/>
                </a:solidFill>
                <a:latin typeface="Aptos Display" panose="02110004020202020204"/>
              </a:rPr>
              <a:t>PRESEN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0D188B3-C2C5-86BE-27CA-80D639A27CC2}"/>
              </a:ext>
            </a:extLst>
          </p:cNvPr>
          <p:cNvSpPr txBox="1">
            <a:spLocks/>
          </p:cNvSpPr>
          <p:nvPr/>
        </p:nvSpPr>
        <p:spPr>
          <a:xfrm>
            <a:off x="718880" y="194411"/>
            <a:ext cx="7698523" cy="3163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fr-FR" sz="3000" dirty="0">
                <a:solidFill>
                  <a:prstClr val="black"/>
                </a:solidFill>
                <a:latin typeface="Aptos Display" panose="02110004020202020204"/>
              </a:rPr>
              <a:t>Membres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5C067CC-FD8B-097B-3C87-24876328F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532" y="176670"/>
            <a:ext cx="1441180" cy="78573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0615016-ED7C-9C48-3209-430CEBD4CB36}"/>
              </a:ext>
            </a:extLst>
          </p:cNvPr>
          <p:cNvSpPr txBox="1">
            <a:spLocks/>
          </p:cNvSpPr>
          <p:nvPr/>
        </p:nvSpPr>
        <p:spPr>
          <a:xfrm flipV="1">
            <a:off x="1081826" y="357389"/>
            <a:ext cx="7449877" cy="2121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fr-FR" sz="3000" dirty="0">
                <a:solidFill>
                  <a:srgbClr val="FFFFFF"/>
                </a:solidFill>
                <a:latin typeface="Aptos Display" panose="02110004020202020204"/>
              </a:rPr>
              <a:t>PRESEN</a:t>
            </a:r>
          </a:p>
        </p:txBody>
      </p:sp>
      <p:sp>
        <p:nvSpPr>
          <p:cNvPr id="2" name="Google Shape;63;p3">
            <a:extLst>
              <a:ext uri="{FF2B5EF4-FFF2-40B4-BE49-F238E27FC236}">
                <a16:creationId xmlns:a16="http://schemas.microsoft.com/office/drawing/2014/main" id="{2CA3E80C-1B55-2966-0DB1-E416A51E59CD}"/>
              </a:ext>
            </a:extLst>
          </p:cNvPr>
          <p:cNvSpPr txBox="1">
            <a:spLocks/>
          </p:cNvSpPr>
          <p:nvPr/>
        </p:nvSpPr>
        <p:spPr>
          <a:xfrm>
            <a:off x="2121600" y="226152"/>
            <a:ext cx="4900800" cy="44434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algn="ctr"/>
            <a:r>
              <a:rPr lang="en-US" sz="2800"/>
              <a:t>LES COMMISSIONS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4228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4">
            <a:extLst>
              <a:ext uri="{FF2B5EF4-FFF2-40B4-BE49-F238E27FC236}">
                <a16:creationId xmlns:a16="http://schemas.microsoft.com/office/drawing/2014/main" id="{32989A94-B6C9-2D7F-64AB-BA5004255630}"/>
              </a:ext>
            </a:extLst>
          </p:cNvPr>
          <p:cNvSpPr txBox="1"/>
          <p:nvPr/>
        </p:nvSpPr>
        <p:spPr>
          <a:xfrm>
            <a:off x="512700" y="504889"/>
            <a:ext cx="8118600" cy="456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6500" rIns="0" bIns="0" anchor="t" anchorCtr="0">
            <a:spAutoFit/>
          </a:bodyPr>
          <a:lstStyle/>
          <a:p>
            <a:pPr marL="899160" indent="448945"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FF0000"/>
                </a:solidFill>
                <a:effectLst/>
                <a:latin typeface="Bell MT" panose="02020503060305020303" pitchFamily="18" charset="0"/>
                <a:ea typeface="Bell MT" panose="02020503060305020303" pitchFamily="18" charset="0"/>
                <a:cs typeface="Bell MT" panose="02020503060305020303" pitchFamily="18" charset="0"/>
              </a:rPr>
              <a:t>Calendrier EDR :Les Formes de Jeu 2025-2026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29B07D1-C3A3-3541-16F9-0A3F46393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1119438"/>
            <a:ext cx="8786812" cy="37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5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1970049" y="412845"/>
            <a:ext cx="4900800" cy="4443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RENTRÉE DES EDR</a:t>
            </a:r>
            <a:endParaRPr sz="2800" dirty="0"/>
          </a:p>
        </p:txBody>
      </p:sp>
      <p:sp>
        <p:nvSpPr>
          <p:cNvPr id="2" name="Google Shape;72;p4">
            <a:extLst>
              <a:ext uri="{FF2B5EF4-FFF2-40B4-BE49-F238E27FC236}">
                <a16:creationId xmlns:a16="http://schemas.microsoft.com/office/drawing/2014/main" id="{32989A94-B6C9-2D7F-64AB-BA5004255630}"/>
              </a:ext>
            </a:extLst>
          </p:cNvPr>
          <p:cNvSpPr txBox="1"/>
          <p:nvPr/>
        </p:nvSpPr>
        <p:spPr>
          <a:xfrm>
            <a:off x="623694" y="1292539"/>
            <a:ext cx="8118600" cy="317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6500" rIns="0" bIns="0" anchor="t" anchorCtr="0">
            <a:spAutoFit/>
          </a:bodyPr>
          <a:lstStyle/>
          <a:p>
            <a:pPr marL="899160" indent="448945"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FF0000"/>
                </a:solidFill>
                <a:effectLst/>
                <a:latin typeface="Bell MT" panose="02020503060305020303" pitchFamily="18" charset="0"/>
                <a:ea typeface="Bell MT" panose="02020503060305020303" pitchFamily="18" charset="0"/>
                <a:cs typeface="Bell MT" panose="02020503060305020303" pitchFamily="18" charset="0"/>
              </a:rPr>
              <a:t>CALENDRIER DES ECOLES DE RUGBY 2025-2026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fr-FR" sz="20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4 dates ateliers</a:t>
            </a:r>
            <a:endParaRPr lang="fr-FR" sz="20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fr-FR" sz="2000" dirty="0">
                <a:effectLst/>
                <a:latin typeface="Noto Sans Symbols"/>
                <a:ea typeface="Noto Sans Symbols"/>
                <a:cs typeface="Noto Sans Symbols"/>
              </a:rPr>
              <a:t>10</a:t>
            </a:r>
            <a:r>
              <a:rPr lang="fr-FR" sz="20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 dates tournois avec application du rugby éducatif correspondant à la période </a:t>
            </a:r>
            <a:r>
              <a:rPr lang="fr-FR" sz="2000" dirty="0">
                <a:latin typeface="Noto Sans Symbols"/>
                <a:ea typeface="Noto Sans Symbols"/>
                <a:cs typeface="Noto Sans Symbols"/>
              </a:rPr>
              <a:t>(formes de Jeu)</a:t>
            </a:r>
            <a:br>
              <a:rPr lang="fr-FR" sz="20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</a:br>
            <a:r>
              <a:rPr lang="fr-FR" sz="20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+ 5 dates de repli (attention interface BF éducateurs)</a:t>
            </a:r>
            <a:endParaRPr lang="fr-FR" sz="20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fr-FR" sz="20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3 dates tournois Rugby Pour Elles (M8/M10/M12)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fr-FR" sz="2000" dirty="0" err="1">
                <a:effectLst/>
                <a:latin typeface="Noto Sans Symbols"/>
                <a:ea typeface="Noto Sans Symbols"/>
                <a:cs typeface="Noto Sans Symbols"/>
              </a:rPr>
              <a:t>Ref</a:t>
            </a:r>
            <a:r>
              <a:rPr lang="fr-FR" sz="2000" dirty="0">
                <a:effectLst/>
                <a:latin typeface="Noto Sans Symbols"/>
                <a:ea typeface="Noto Sans Symbols"/>
                <a:cs typeface="Noto Sans Symbols"/>
              </a:rPr>
              <a:t>: Calendrier EDR M14 M15F Ligue AURA Saison 2025 2026 - Version officielle du 1</a:t>
            </a:r>
            <a:r>
              <a:rPr lang="fr-FR" sz="2000" baseline="30000" dirty="0">
                <a:effectLst/>
                <a:latin typeface="Noto Sans Symbols"/>
                <a:ea typeface="Noto Sans Symbols"/>
                <a:cs typeface="Noto Sans Symbols"/>
              </a:rPr>
              <a:t>er</a:t>
            </a:r>
            <a:r>
              <a:rPr lang="fr-FR" sz="2000" dirty="0">
                <a:effectLst/>
                <a:latin typeface="Noto Sans Symbols"/>
                <a:ea typeface="Noto Sans Symbols"/>
                <a:cs typeface="Noto Sans Symbols"/>
              </a:rPr>
              <a:t> Septembre 2025</a:t>
            </a:r>
          </a:p>
        </p:txBody>
      </p:sp>
    </p:spTree>
    <p:extLst>
      <p:ext uri="{BB962C8B-B14F-4D97-AF65-F5344CB8AC3E}">
        <p14:creationId xmlns:p14="http://schemas.microsoft.com/office/powerpoint/2010/main" val="1029908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83378-E183-9188-1748-56EFED02E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7C8A2F-8F52-9EB7-DFB9-A5F2CE73C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1" y="-72233"/>
            <a:ext cx="8748972" cy="5174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lnSpc>
                <a:spcPct val="50000"/>
              </a:lnSpc>
              <a:spcBef>
                <a:spcPts val="0"/>
              </a:spcBef>
              <a:buNone/>
            </a:pP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Diffusion de contenus par la FFR à destination des Educateurs des clubs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Etendus</a:t>
            </a:r>
            <a:r>
              <a:rPr lang="fr-FR" sz="1800" dirty="0"/>
              <a:t> sur une semaine calendaire. (allègement des Samedis)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1800" dirty="0"/>
              <a:t>ise en œuvre pilotée par l’équipe technique Régionale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1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        Ateliers 1 et Ateliers 3: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Temps de formation pour les coordonnateurs EDR 		de chaque club (assurés par les CTC)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800" dirty="0"/>
              <a:t>           Les actions qui fonctionnaient doivent être maintenues.</a:t>
            </a:r>
            <a:endParaRPr lang="fr-FR" sz="15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/>
              <a:t>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/>
              <a:t>	</a:t>
            </a:r>
            <a:endParaRPr lang="fr-FR" sz="2000" dirty="0"/>
          </a:p>
          <a:p>
            <a:pPr marL="0" indent="0">
              <a:lnSpc>
                <a:spcPct val="150000"/>
              </a:lnSpc>
              <a:buNone/>
            </a:pP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4C74E6A-B864-3BC6-08A9-A13AB551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5" y="205624"/>
            <a:ext cx="8856984" cy="758697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Calibri "/>
              </a:rPr>
              <a:t>ATELIERS ( 4 dates )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06E02E65-0FF8-D567-93C9-D6CB1E3AB3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822990"/>
              </p:ext>
            </p:extLst>
          </p:nvPr>
        </p:nvGraphicFramePr>
        <p:xfrm>
          <a:off x="7876022" y="41295"/>
          <a:ext cx="1196477" cy="1351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219" imgH="8019658" progId="Acrobat.Document.DC">
                  <p:embed/>
                </p:oleObj>
              </mc:Choice>
              <mc:Fallback>
                <p:oleObj name="Acrobat Document" r:id="rId2" imgW="5667219" imgH="8019658" progId="Acrobat.Document.DC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06E02E65-0FF8-D567-93C9-D6CB1E3AB3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76022" y="41295"/>
                        <a:ext cx="1196477" cy="1351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9149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1329407" y="262825"/>
            <a:ext cx="6013698" cy="115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algn="ctr"/>
            <a:r>
              <a:rPr lang="fr-FR" sz="1800" i="1" dirty="0">
                <a:solidFill>
                  <a:schemeClr val="tx1"/>
                </a:solidFill>
                <a:latin typeface="Bell MT" panose="02020503060305020303" pitchFamily="18" charset="0"/>
              </a:rPr>
              <a:t>CALENDRIER  EDR / PHASE DÉPARTEMENTALE</a:t>
            </a:r>
            <a:br>
              <a:rPr lang="en-US" sz="2800" dirty="0"/>
            </a:br>
            <a:r>
              <a:rPr lang="en-US" sz="2800" dirty="0"/>
              <a:t> </a:t>
            </a:r>
            <a:r>
              <a:rPr lang="fr-FR" sz="18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SEPTEMBRE à DECEMBRE 2025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sz="2800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B196778-9D87-B35A-1781-97149B076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17384"/>
              </p:ext>
            </p:extLst>
          </p:nvPr>
        </p:nvGraphicFramePr>
        <p:xfrm>
          <a:off x="1089422" y="1235619"/>
          <a:ext cx="6965156" cy="3336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1597">
                  <a:extLst>
                    <a:ext uri="{9D8B030D-6E8A-4147-A177-3AD203B41FA5}">
                      <a16:colId xmlns:a16="http://schemas.microsoft.com/office/drawing/2014/main" val="244674371"/>
                    </a:ext>
                  </a:extLst>
                </a:gridCol>
                <a:gridCol w="4963559">
                  <a:extLst>
                    <a:ext uri="{9D8B030D-6E8A-4147-A177-3AD203B41FA5}">
                      <a16:colId xmlns:a16="http://schemas.microsoft.com/office/drawing/2014/main" val="477939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R="3829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LES DATES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131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2927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Samedi 20/09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Tournoi n°1 : T+2sec pour les U8/U10/U12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7333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3829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Semaine 29/09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Atelier n°1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6914620"/>
                  </a:ext>
                </a:extLst>
              </a:tr>
              <a:tr h="369412">
                <a:tc>
                  <a:txBody>
                    <a:bodyPr/>
                    <a:lstStyle/>
                    <a:p>
                      <a:pPr marR="3829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Samedi 11/10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Tournoi n°2 : T+2 pour les U8 et JCO pour les U10/U12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4377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3829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Samedi 18/10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Tournoi n°1  Rugby pour ELLES U8/U10/U12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875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3829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Samedi 15/11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Tournoi n°3 : T+2 pour les U8 et JCO pour les U10/U12 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4511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382905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  <a:sym typeface="Arial"/>
                        </a:rPr>
                        <a:t>Semaine 17/11</a:t>
                      </a:r>
                      <a:endParaRPr kumimoji="0" lang="fr-FR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  <a:sym typeface="Arial"/>
                        </a:rPr>
                        <a:t>Atelier n°2</a:t>
                      </a:r>
                      <a:endParaRPr kumimoji="0" lang="fr-FR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123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3829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Samedi 29/11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Tournoi n°4 : T+2 pour les U8 et JCO pour les U10/U12 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6888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3829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Samedi 06/12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Tournoi n°5 : T+2 en U8, JCO en U10 et RE en U12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9869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368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1927</Words>
  <Application>Microsoft Office PowerPoint</Application>
  <PresentationFormat>Affichage à l'écran (16:9)</PresentationFormat>
  <Paragraphs>320</Paragraphs>
  <Slides>33</Slides>
  <Notes>23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50" baseType="lpstr">
      <vt:lpstr>Courier New</vt:lpstr>
      <vt:lpstr>Calibri </vt:lpstr>
      <vt:lpstr>Arial</vt:lpstr>
      <vt:lpstr>Roboto</vt:lpstr>
      <vt:lpstr>Calibri Light</vt:lpstr>
      <vt:lpstr>Noto Sans Symbols</vt:lpstr>
      <vt:lpstr>Wingdings</vt:lpstr>
      <vt:lpstr>Bell MT</vt:lpstr>
      <vt:lpstr>Aptos</vt:lpstr>
      <vt:lpstr>Calibri</vt:lpstr>
      <vt:lpstr>Chalkboard SE</vt:lpstr>
      <vt:lpstr>Trebuchet MS</vt:lpstr>
      <vt:lpstr>Aptos Display</vt:lpstr>
      <vt:lpstr>Office Theme</vt:lpstr>
      <vt:lpstr>Thème Office</vt:lpstr>
      <vt:lpstr>1_Thème Office</vt:lpstr>
      <vt:lpstr>Acrobat Document</vt:lpstr>
      <vt:lpstr>Présentation PowerPoint</vt:lpstr>
      <vt:lpstr>DÉROULEMENT DE LA SOIRÉE</vt:lpstr>
      <vt:lpstr>PRESON</vt:lpstr>
      <vt:lpstr>LES COMMISSIONS</vt:lpstr>
      <vt:lpstr>PRESON</vt:lpstr>
      <vt:lpstr>Présentation PowerPoint</vt:lpstr>
      <vt:lpstr>RENTRÉE DES EDR</vt:lpstr>
      <vt:lpstr>ATELIERS ( 4 dates )</vt:lpstr>
      <vt:lpstr>CALENDRIER  EDR / PHASE DÉPARTEMENTALE  SEPTEMBRE à DECEMBRE 2025 </vt:lpstr>
      <vt:lpstr>CALENDRIER  EDR / PHASE BI-DÉPARTEMENTALE JANVIER à AVRIL 2026 </vt:lpstr>
      <vt:lpstr>Les Règles du Jeu en Ecole de Rugby</vt:lpstr>
      <vt:lpstr>Présentation PowerPoint</vt:lpstr>
      <vt:lpstr>U12: Arbitrage des Jeunes par des Jeunes</vt:lpstr>
      <vt:lpstr>Présentation PowerPoint</vt:lpstr>
      <vt:lpstr>Organisation des tournois EDR</vt:lpstr>
      <vt:lpstr>DIRECTEURS DE TOURNOIS</vt:lpstr>
      <vt:lpstr>DIRECTEURS DE TOURNOIS</vt:lpstr>
      <vt:lpstr>DIRECTEURS DE TOURNOIS</vt:lpstr>
      <vt:lpstr>TOURNOIS SUR INVITATION</vt:lpstr>
      <vt:lpstr>SORTIE DE TERRITOIRE LIGUE AURA</vt:lpstr>
      <vt:lpstr>Présentation PowerPoint</vt:lpstr>
      <vt:lpstr> LABELLISATION - Calendrier </vt:lpstr>
      <vt:lpstr>Documents à fournir</vt:lpstr>
      <vt:lpstr>ETAT DES LIEUX DES EDR – CD07</vt:lpstr>
      <vt:lpstr>ETAT DES LIEUX DES EDR – CD07</vt:lpstr>
      <vt:lpstr>ETAT DES LIEUX DES EDR – CD26</vt:lpstr>
      <vt:lpstr>ETAT DES LIEUX DES EDR – CD26</vt:lpstr>
      <vt:lpstr>ETAT DES LIEUX DES EDR – CD26</vt:lpstr>
      <vt:lpstr>Les Formations- Brevets Fédéraux</vt:lpstr>
      <vt:lpstr>SEMAINE NATIONALE EDR</vt:lpstr>
      <vt:lpstr>ANTENNES EDR</vt:lpstr>
      <vt:lpstr>MISE A JOUR DES LISTING DES RESPONSABLES EDR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Jérémie</dc:creator>
  <cp:lastModifiedBy>Jean-Pierre</cp:lastModifiedBy>
  <cp:revision>75</cp:revision>
  <cp:lastPrinted>2024-09-05T13:26:36Z</cp:lastPrinted>
  <dcterms:created xsi:type="dcterms:W3CDTF">2024-08-20T13:19:46Z</dcterms:created>
  <dcterms:modified xsi:type="dcterms:W3CDTF">2025-09-07T16:20:58Z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2023-09-08T00:00:00Z</vt:filetime>
  </property>
  <property fmtid="{D5CDD505-2E9C-101B-9397-08002B2CF9AE}" pid="3" name="Creator">
    <vt:lpwstr>Microsoft® PowerPoint® pour Microsoft 365</vt:lpwstr>
  </property>
  <property fmtid="{D5CDD505-2E9C-101B-9397-08002B2CF9AE}" pid="4" name="LastSaved">
    <vt:filetime>2024-08-20T00:00:00Z</vt:filetime>
  </property>
</Properties>
</file>